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9" r:id="rId3"/>
    <p:sldMasterId id="2147483693" r:id="rId4"/>
  </p:sldMasterIdLst>
  <p:notesMasterIdLst>
    <p:notesMasterId r:id="rId21"/>
  </p:notesMasterIdLst>
  <p:sldIdLst>
    <p:sldId id="264" r:id="rId5"/>
    <p:sldId id="265" r:id="rId6"/>
    <p:sldId id="267" r:id="rId7"/>
    <p:sldId id="266" r:id="rId8"/>
    <p:sldId id="257" r:id="rId9"/>
    <p:sldId id="259" r:id="rId10"/>
    <p:sldId id="260" r:id="rId11"/>
    <p:sldId id="261" r:id="rId12"/>
    <p:sldId id="262" r:id="rId13"/>
    <p:sldId id="268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409C3-E983-401F-907D-5341FDF6E6E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FCA769-14A5-47BE-9EF2-31CACF5CE060}">
      <dgm:prSet phldrT="[Text]"/>
      <dgm:spPr/>
      <dgm:t>
        <a:bodyPr/>
        <a:lstStyle/>
        <a:p>
          <a:r>
            <a:rPr lang="sr-Latn-CS" b="1" dirty="0" smtClean="0"/>
            <a:t>Dark fibre</a:t>
          </a:r>
          <a:endParaRPr lang="en-GB" b="1" dirty="0"/>
        </a:p>
      </dgm:t>
    </dgm:pt>
    <dgm:pt modelId="{14C7FC50-2675-4196-8EB0-EC4448F509E8}" type="parTrans" cxnId="{56C546F9-DD21-402C-8464-3F401270D84C}">
      <dgm:prSet/>
      <dgm:spPr/>
      <dgm:t>
        <a:bodyPr/>
        <a:lstStyle/>
        <a:p>
          <a:endParaRPr lang="en-GB"/>
        </a:p>
      </dgm:t>
    </dgm:pt>
    <dgm:pt modelId="{AFD08419-3F0A-4B0F-B644-CA04C5655D59}" type="sibTrans" cxnId="{56C546F9-DD21-402C-8464-3F401270D84C}">
      <dgm:prSet/>
      <dgm:spPr/>
      <dgm:t>
        <a:bodyPr/>
        <a:lstStyle/>
        <a:p>
          <a:endParaRPr lang="en-GB"/>
        </a:p>
      </dgm:t>
    </dgm:pt>
    <dgm:pt modelId="{9079EB26-3F50-465C-B09D-8A42CED05EF3}">
      <dgm:prSet phldrT="[Text]" custT="1"/>
      <dgm:spPr/>
      <dgm:t>
        <a:bodyPr/>
        <a:lstStyle/>
        <a:p>
          <a:r>
            <a:rPr lang="sr-Latn-CS" sz="1600" dirty="0" smtClean="0">
              <a:latin typeface="Arial" panose="020B0604020202020204" pitchFamily="34" charset="0"/>
              <a:cs typeface="Arial" panose="020B0604020202020204" pitchFamily="34" charset="0"/>
            </a:rPr>
            <a:t>Telenor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Serbia</a:t>
          </a:r>
          <a:r>
            <a:rPr lang="sr-Latn-RS" sz="1600" dirty="0" smtClean="0">
              <a:latin typeface="Arial" panose="020B0604020202020204" pitchFamily="34" charset="0"/>
              <a:cs typeface="Arial" panose="020B0604020202020204" pitchFamily="34" charset="0"/>
            </a:rPr>
            <a:t> and Montenegro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sr-Latn-CS" sz="1600" dirty="0" smtClean="0">
              <a:latin typeface="Arial" panose="020B0604020202020204" pitchFamily="34" charset="0"/>
              <a:cs typeface="Arial" panose="020B0604020202020204" pitchFamily="34" charset="0"/>
            </a:rPr>
            <a:t>fibre network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connects the countries of the Balkans region, via several rings, allowing resilient traffic routing </a:t>
          </a:r>
          <a:r>
            <a:rPr lang="sr-Latn-C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5FB02E-1F70-4D8B-9932-3EF0E7BA28B9}" type="parTrans" cxnId="{92988BE1-12B8-4D5D-B099-80236AA5256E}">
      <dgm:prSet/>
      <dgm:spPr/>
      <dgm:t>
        <a:bodyPr/>
        <a:lstStyle/>
        <a:p>
          <a:endParaRPr lang="en-GB"/>
        </a:p>
      </dgm:t>
    </dgm:pt>
    <dgm:pt modelId="{379046FC-909F-4BC7-9434-D8E63A30854C}" type="sibTrans" cxnId="{92988BE1-12B8-4D5D-B099-80236AA5256E}">
      <dgm:prSet/>
      <dgm:spPr/>
      <dgm:t>
        <a:bodyPr/>
        <a:lstStyle/>
        <a:p>
          <a:endParaRPr lang="en-GB"/>
        </a:p>
      </dgm:t>
    </dgm:pt>
    <dgm:pt modelId="{B7D3C4CB-A33B-4C3E-A682-F901E848CA65}">
      <dgm:prSet phldrT="[Text]"/>
      <dgm:spPr/>
      <dgm:t>
        <a:bodyPr/>
        <a:lstStyle/>
        <a:p>
          <a:r>
            <a:rPr lang="sr-Latn-CS" b="1" dirty="0" smtClean="0"/>
            <a:t>Wavelength</a:t>
          </a:r>
          <a:r>
            <a:rPr lang="sr-Latn-CS" dirty="0" smtClean="0"/>
            <a:t> </a:t>
          </a:r>
          <a:endParaRPr lang="en-GB" dirty="0"/>
        </a:p>
      </dgm:t>
    </dgm:pt>
    <dgm:pt modelId="{0AF1A478-6D05-465F-A53D-E3BFDBBD6948}" type="parTrans" cxnId="{E8936ED9-259D-46D8-AD97-2B8C09AC4D9B}">
      <dgm:prSet/>
      <dgm:spPr/>
      <dgm:t>
        <a:bodyPr/>
        <a:lstStyle/>
        <a:p>
          <a:endParaRPr lang="en-GB"/>
        </a:p>
      </dgm:t>
    </dgm:pt>
    <dgm:pt modelId="{F25C89B7-DF48-4438-84B8-8D02E4B36B03}" type="sibTrans" cxnId="{E8936ED9-259D-46D8-AD97-2B8C09AC4D9B}">
      <dgm:prSet/>
      <dgm:spPr/>
      <dgm:t>
        <a:bodyPr/>
        <a:lstStyle/>
        <a:p>
          <a:endParaRPr lang="en-GB"/>
        </a:p>
      </dgm:t>
    </dgm:pt>
    <dgm:pt modelId="{F31F0C3E-F284-49CC-9F6C-1FDCEE48C88B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Telenor Serbia</a:t>
          </a:r>
          <a:r>
            <a:rPr lang="sr-Latn-R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and Montenegro</a:t>
          </a:r>
          <a:r>
            <a: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main international </a:t>
          </a:r>
          <a:r>
            <a:rPr lang="en-US" sz="16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PoPs</a:t>
          </a:r>
          <a:r>
            <a: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in Belgrade, Budapest and Sofia are connected via our wavelength network. 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9BCD0-4FA0-4524-B82D-8AA4950C3878}" type="parTrans" cxnId="{BEB760C6-4BE8-4974-8CF4-E2ADFB5DD340}">
      <dgm:prSet/>
      <dgm:spPr/>
      <dgm:t>
        <a:bodyPr/>
        <a:lstStyle/>
        <a:p>
          <a:endParaRPr lang="en-GB"/>
        </a:p>
      </dgm:t>
    </dgm:pt>
    <dgm:pt modelId="{A9BC9F96-E158-4BB1-A6B6-027D125C6C2E}" type="sibTrans" cxnId="{BEB760C6-4BE8-4974-8CF4-E2ADFB5DD340}">
      <dgm:prSet/>
      <dgm:spPr/>
      <dgm:t>
        <a:bodyPr/>
        <a:lstStyle/>
        <a:p>
          <a:endParaRPr lang="en-GB"/>
        </a:p>
      </dgm:t>
    </dgm:pt>
    <dgm:pt modelId="{3D17186C-FABD-4D3A-A994-EE8F8A186DF8}">
      <dgm:prSet phldrT="[Text]"/>
      <dgm:spPr/>
      <dgm:t>
        <a:bodyPr/>
        <a:lstStyle/>
        <a:p>
          <a:r>
            <a:rPr lang="sr-Latn-CS" b="1" dirty="0" smtClean="0"/>
            <a:t>SDH capacities</a:t>
          </a:r>
          <a:endParaRPr lang="en-GB" b="1" dirty="0"/>
        </a:p>
      </dgm:t>
    </dgm:pt>
    <dgm:pt modelId="{3853B5BE-2937-44AB-A25D-5754DE548C63}" type="parTrans" cxnId="{2BD1F2AE-FCCE-4A0B-8098-13CA99328DDE}">
      <dgm:prSet/>
      <dgm:spPr/>
      <dgm:t>
        <a:bodyPr/>
        <a:lstStyle/>
        <a:p>
          <a:endParaRPr lang="en-GB"/>
        </a:p>
      </dgm:t>
    </dgm:pt>
    <dgm:pt modelId="{07EAA956-8912-4682-8CD8-6585F174DCE7}" type="sibTrans" cxnId="{2BD1F2AE-FCCE-4A0B-8098-13CA99328DDE}">
      <dgm:prSet/>
      <dgm:spPr/>
      <dgm:t>
        <a:bodyPr/>
        <a:lstStyle/>
        <a:p>
          <a:endParaRPr lang="en-GB"/>
        </a:p>
      </dgm:t>
    </dgm:pt>
    <dgm:pt modelId="{C962589D-43B9-4AB3-9DB0-1D3C534122F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Private l</a:t>
          </a:r>
          <a:r>
            <a:rPr lang="sr-Latn-C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eased line</a:t>
          </a:r>
          <a:r>
            <a: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options from E1 to STM-64 across Telenor Serbia </a:t>
          </a:r>
          <a:r>
            <a:rPr lang="en-US" sz="16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fibre</a:t>
          </a:r>
          <a:r>
            <a: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optic network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D9C7F-08CD-4FAD-BFA4-6E0E474DF78C}" type="parTrans" cxnId="{97D30312-2034-41F0-B8C9-3EA95E13A6C8}">
      <dgm:prSet/>
      <dgm:spPr/>
      <dgm:t>
        <a:bodyPr/>
        <a:lstStyle/>
        <a:p>
          <a:endParaRPr lang="en-GB"/>
        </a:p>
      </dgm:t>
    </dgm:pt>
    <dgm:pt modelId="{793E0188-9B0C-4400-9C35-D71A8DBA9CED}" type="sibTrans" cxnId="{97D30312-2034-41F0-B8C9-3EA95E13A6C8}">
      <dgm:prSet/>
      <dgm:spPr/>
      <dgm:t>
        <a:bodyPr/>
        <a:lstStyle/>
        <a:p>
          <a:endParaRPr lang="en-GB"/>
        </a:p>
      </dgm:t>
    </dgm:pt>
    <dgm:pt modelId="{0C9441E5-CC27-4031-868A-D3BF43F0C1FC}">
      <dgm:prSet/>
      <dgm:spPr/>
      <dgm:t>
        <a:bodyPr/>
        <a:lstStyle/>
        <a:p>
          <a:r>
            <a:rPr lang="sr-Latn-CS" b="1" dirty="0" smtClean="0"/>
            <a:t>Ethernet solutions</a:t>
          </a:r>
          <a:endParaRPr lang="en-GB" b="1" dirty="0"/>
        </a:p>
      </dgm:t>
    </dgm:pt>
    <dgm:pt modelId="{C1D5BC3C-D554-4881-AE5A-00557F226B6F}" type="parTrans" cxnId="{E68B2B0C-C7D3-431A-9B2E-2A8953E7F070}">
      <dgm:prSet/>
      <dgm:spPr/>
      <dgm:t>
        <a:bodyPr/>
        <a:lstStyle/>
        <a:p>
          <a:endParaRPr lang="en-GB"/>
        </a:p>
      </dgm:t>
    </dgm:pt>
    <dgm:pt modelId="{C95507AF-B444-4FBC-BCC0-C3725159E9B5}" type="sibTrans" cxnId="{E68B2B0C-C7D3-431A-9B2E-2A8953E7F070}">
      <dgm:prSet/>
      <dgm:spPr/>
      <dgm:t>
        <a:bodyPr/>
        <a:lstStyle/>
        <a:p>
          <a:endParaRPr lang="en-GB"/>
        </a:p>
      </dgm:t>
    </dgm:pt>
    <dgm:pt modelId="{0B07AC4A-1C82-4F78-8204-9655C78A04B0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Service are delivered via Layer 2 platform for purpose of provisioning of end-to-end connections with SLA secured </a:t>
          </a:r>
          <a:r>
            <a:rPr lang="sr-Latn-CS" sz="1600" dirty="0" smtClean="0">
              <a:latin typeface="Arial" panose="020B0604020202020204" pitchFamily="34" charset="0"/>
              <a:cs typeface="Arial" panose="020B0604020202020204" pitchFamily="34" charset="0"/>
            </a:rPr>
            <a:t>by MPLS traffic engineering 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2DF3F-ACA4-438E-BE36-56C45257DB32}" type="parTrans" cxnId="{E87FB545-A711-4262-B783-1EBD70135482}">
      <dgm:prSet/>
      <dgm:spPr/>
      <dgm:t>
        <a:bodyPr/>
        <a:lstStyle/>
        <a:p>
          <a:endParaRPr lang="en-GB"/>
        </a:p>
      </dgm:t>
    </dgm:pt>
    <dgm:pt modelId="{9A86E932-4219-4C20-9114-58F1CC20EE69}" type="sibTrans" cxnId="{E87FB545-A711-4262-B783-1EBD70135482}">
      <dgm:prSet/>
      <dgm:spPr/>
      <dgm:t>
        <a:bodyPr/>
        <a:lstStyle/>
        <a:p>
          <a:endParaRPr lang="en-GB"/>
        </a:p>
      </dgm:t>
    </dgm:pt>
    <dgm:pt modelId="{D67DB97F-B73B-4312-B7AA-375A2EFA65E5}">
      <dgm:prSet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Completely redundant networking equipment with dual power supplies and spare units for all critical equipment</a:t>
          </a:r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F249E-4FF5-458C-95AF-F840BFFAE362}" type="parTrans" cxnId="{15E1AAED-C4AC-483E-BFBF-0CE5A8501789}">
      <dgm:prSet/>
      <dgm:spPr/>
      <dgm:t>
        <a:bodyPr/>
        <a:lstStyle/>
        <a:p>
          <a:endParaRPr lang="en-GB"/>
        </a:p>
      </dgm:t>
    </dgm:pt>
    <dgm:pt modelId="{BF1DE598-8F5E-4550-A932-7E0F6765AC0C}" type="sibTrans" cxnId="{15E1AAED-C4AC-483E-BFBF-0CE5A8501789}">
      <dgm:prSet/>
      <dgm:spPr/>
      <dgm:t>
        <a:bodyPr/>
        <a:lstStyle/>
        <a:p>
          <a:endParaRPr lang="en-GB"/>
        </a:p>
      </dgm:t>
    </dgm:pt>
    <dgm:pt modelId="{B2685220-604A-41FB-8D8F-183ACF48F089}">
      <dgm:prSet phldrT="[Text]" custT="1"/>
      <dgm:spPr/>
      <dgm:t>
        <a:bodyPr/>
        <a:lstStyle/>
        <a:p>
          <a:endParaRPr lang="en-GB" sz="1000" dirty="0"/>
        </a:p>
      </dgm:t>
    </dgm:pt>
    <dgm:pt modelId="{EDA91512-360A-4F12-B6FA-EF63AE1C0168}" type="parTrans" cxnId="{0A737D38-F58E-4E8E-8ED7-F96BFE27BE1E}">
      <dgm:prSet/>
      <dgm:spPr/>
      <dgm:t>
        <a:bodyPr/>
        <a:lstStyle/>
        <a:p>
          <a:endParaRPr lang="en-GB"/>
        </a:p>
      </dgm:t>
    </dgm:pt>
    <dgm:pt modelId="{AC2E880B-AD99-4B8F-92FC-A00F71C290C7}" type="sibTrans" cxnId="{0A737D38-F58E-4E8E-8ED7-F96BFE27BE1E}">
      <dgm:prSet/>
      <dgm:spPr/>
      <dgm:t>
        <a:bodyPr/>
        <a:lstStyle/>
        <a:p>
          <a:endParaRPr lang="en-GB"/>
        </a:p>
      </dgm:t>
    </dgm:pt>
    <dgm:pt modelId="{A34A458A-F33D-44EF-A97F-40FA69FC8C4A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Ethernet services available across entire network footprint with connectivity ranging from 2Mb</a:t>
          </a:r>
          <a:r>
            <a:rPr lang="sr-Latn-R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/s to 10Gb/s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C87E7A-78E4-47E7-87FC-F0D18A22C689}" type="parTrans" cxnId="{BC5E0860-29DE-409D-A41F-BC322BD53771}">
      <dgm:prSet/>
      <dgm:spPr/>
      <dgm:t>
        <a:bodyPr/>
        <a:lstStyle/>
        <a:p>
          <a:endParaRPr lang="sr-Latn-RS"/>
        </a:p>
      </dgm:t>
    </dgm:pt>
    <dgm:pt modelId="{8C13FFAC-CBE3-4543-84E4-8E5C2339FCC0}" type="sibTrans" cxnId="{BC5E0860-29DE-409D-A41F-BC322BD53771}">
      <dgm:prSet/>
      <dgm:spPr/>
      <dgm:t>
        <a:bodyPr/>
        <a:lstStyle/>
        <a:p>
          <a:endParaRPr lang="sr-Latn-RS"/>
        </a:p>
      </dgm:t>
    </dgm:pt>
    <dgm:pt modelId="{3CB763E9-8A60-4FAE-8D78-9491E8E1E8A8}">
      <dgm:prSet phldrT="[Text]" custT="1"/>
      <dgm:spPr/>
      <dgm:t>
        <a:bodyPr/>
        <a:lstStyle/>
        <a:p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748CE3-8DBD-4FB2-9A1E-B80D1D927C78}" type="parTrans" cxnId="{AB29353E-994F-4AEC-B27B-064621B78174}">
      <dgm:prSet/>
      <dgm:spPr/>
      <dgm:t>
        <a:bodyPr/>
        <a:lstStyle/>
        <a:p>
          <a:endParaRPr lang="en-US"/>
        </a:p>
      </dgm:t>
    </dgm:pt>
    <dgm:pt modelId="{9AB5E6BF-3BEC-4F49-95E8-C6945FE483DE}" type="sibTrans" cxnId="{AB29353E-994F-4AEC-B27B-064621B78174}">
      <dgm:prSet/>
      <dgm:spPr/>
      <dgm:t>
        <a:bodyPr/>
        <a:lstStyle/>
        <a:p>
          <a:endParaRPr lang="en-US"/>
        </a:p>
      </dgm:t>
    </dgm:pt>
    <dgm:pt modelId="{3D683B61-2D61-4F9A-B09E-F576457A5DBB}" type="pres">
      <dgm:prSet presAssocID="{D06409C3-E983-401F-907D-5341FDF6E6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161D1A-0061-4B95-83C6-567E2CA262AF}" type="pres">
      <dgm:prSet presAssocID="{B7FCA769-14A5-47BE-9EF2-31CACF5CE060}" presName="composite" presStyleCnt="0"/>
      <dgm:spPr/>
    </dgm:pt>
    <dgm:pt modelId="{51BF0E4E-1328-471F-BF86-74CD0D6634CB}" type="pres">
      <dgm:prSet presAssocID="{B7FCA769-14A5-47BE-9EF2-31CACF5CE060}" presName="parentText" presStyleLbl="alignNode1" presStyleIdx="0" presStyleCnt="4" custScaleY="144196" custLinFactNeighborY="1536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D0774B-B988-4DCC-BA13-6FF45E7E8A63}" type="pres">
      <dgm:prSet presAssocID="{B7FCA769-14A5-47BE-9EF2-31CACF5CE060}" presName="descendantText" presStyleLbl="alignAcc1" presStyleIdx="0" presStyleCnt="4" custScaleY="169493" custLinFactNeighborY="343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DB7B7F-93FF-4F11-BB7A-90A6FF783B17}" type="pres">
      <dgm:prSet presAssocID="{AFD08419-3F0A-4B0F-B644-CA04C5655D59}" presName="sp" presStyleCnt="0"/>
      <dgm:spPr/>
    </dgm:pt>
    <dgm:pt modelId="{DD1C98FA-71B0-4ED9-9687-D4F4B84B199A}" type="pres">
      <dgm:prSet presAssocID="{B7D3C4CB-A33B-4C3E-A682-F901E848CA65}" presName="composite" presStyleCnt="0"/>
      <dgm:spPr/>
    </dgm:pt>
    <dgm:pt modelId="{A520F3FB-AF84-498C-975B-83B898F0102B}" type="pres">
      <dgm:prSet presAssocID="{B7D3C4CB-A33B-4C3E-A682-F901E848CA65}" presName="parentText" presStyleLbl="alignNode1" presStyleIdx="1" presStyleCnt="4" custScaleY="142193" custLinFactNeighborY="82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77835B-FE9F-4FCA-A157-DA0AD7614970}" type="pres">
      <dgm:prSet presAssocID="{B7D3C4CB-A33B-4C3E-A682-F901E848CA65}" presName="descendantText" presStyleLbl="alignAcc1" presStyleIdx="1" presStyleCnt="4" custScaleY="165088" custLinFactNeighborY="27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1996A8-59D2-474F-AB62-373EF0E5B0EE}" type="pres">
      <dgm:prSet presAssocID="{F25C89B7-DF48-4438-84B8-8D02E4B36B03}" presName="sp" presStyleCnt="0"/>
      <dgm:spPr/>
    </dgm:pt>
    <dgm:pt modelId="{AF08F38E-94EC-44B3-A5C2-24CF9E5A7771}" type="pres">
      <dgm:prSet presAssocID="{3D17186C-FABD-4D3A-A994-EE8F8A186DF8}" presName="composite" presStyleCnt="0"/>
      <dgm:spPr/>
    </dgm:pt>
    <dgm:pt modelId="{441F3EEA-5A66-4403-AEF8-CAB971CFA7E5}" type="pres">
      <dgm:prSet presAssocID="{3D17186C-FABD-4D3A-A994-EE8F8A186DF8}" presName="parentText" presStyleLbl="alignNode1" presStyleIdx="2" presStyleCnt="4" custLinFactNeighborY="-8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1DCB3C-3D7F-4E0C-B016-8A1218F58F12}" type="pres">
      <dgm:prSet presAssocID="{3D17186C-FABD-4D3A-A994-EE8F8A186DF8}" presName="descendantText" presStyleLbl="alignAcc1" presStyleIdx="2" presStyleCnt="4" custScaleY="92500" custLinFactNeighborY="-2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0791E9-D5F7-484E-BC3D-18FFC07E554B}" type="pres">
      <dgm:prSet presAssocID="{07EAA956-8912-4682-8CD8-6585F174DCE7}" presName="sp" presStyleCnt="0"/>
      <dgm:spPr/>
    </dgm:pt>
    <dgm:pt modelId="{6D94A08D-5628-4B77-8E92-8C618B6E5A02}" type="pres">
      <dgm:prSet presAssocID="{0C9441E5-CC27-4031-868A-D3BF43F0C1FC}" presName="composite" presStyleCnt="0"/>
      <dgm:spPr/>
    </dgm:pt>
    <dgm:pt modelId="{77A06059-14A1-4883-8527-6CC6464EE535}" type="pres">
      <dgm:prSet presAssocID="{0C9441E5-CC27-4031-868A-D3BF43F0C1FC}" presName="parentText" presStyleLbl="alignNode1" presStyleIdx="3" presStyleCnt="4" custScaleY="141028" custLinFactNeighborY="-2882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408E89-77BF-4135-85B1-B1C4807036AA}" type="pres">
      <dgm:prSet presAssocID="{0C9441E5-CC27-4031-868A-D3BF43F0C1FC}" presName="descendantText" presStyleLbl="alignAcc1" presStyleIdx="3" presStyleCnt="4" custScaleY="346116" custLinFactNeighborY="-243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E1EFD8-250B-4405-B57D-3A06FF85D758}" type="presOf" srcId="{3D17186C-FABD-4D3A-A994-EE8F8A186DF8}" destId="{441F3EEA-5A66-4403-AEF8-CAB971CFA7E5}" srcOrd="0" destOrd="0" presId="urn:microsoft.com/office/officeart/2005/8/layout/chevron2"/>
    <dgm:cxn modelId="{9F7540D0-7683-4435-A559-5C6C1B133F71}" type="presOf" srcId="{3CB763E9-8A60-4FAE-8D78-9491E8E1E8A8}" destId="{291DCB3C-3D7F-4E0C-B016-8A1218F58F12}" srcOrd="0" destOrd="0" presId="urn:microsoft.com/office/officeart/2005/8/layout/chevron2"/>
    <dgm:cxn modelId="{5937EF20-3386-4A20-A983-08172746C800}" type="presOf" srcId="{B7D3C4CB-A33B-4C3E-A682-F901E848CA65}" destId="{A520F3FB-AF84-498C-975B-83B898F0102B}" srcOrd="0" destOrd="0" presId="urn:microsoft.com/office/officeart/2005/8/layout/chevron2"/>
    <dgm:cxn modelId="{D9DA2A0B-07E4-4FA0-B915-C5814D5A584B}" type="presOf" srcId="{0B07AC4A-1C82-4F78-8204-9655C78A04B0}" destId="{D5408E89-77BF-4135-85B1-B1C4807036AA}" srcOrd="0" destOrd="0" presId="urn:microsoft.com/office/officeart/2005/8/layout/chevron2"/>
    <dgm:cxn modelId="{2BD1F2AE-FCCE-4A0B-8098-13CA99328DDE}" srcId="{D06409C3-E983-401F-907D-5341FDF6E6E2}" destId="{3D17186C-FABD-4D3A-A994-EE8F8A186DF8}" srcOrd="2" destOrd="0" parTransId="{3853B5BE-2937-44AB-A25D-5754DE548C63}" sibTransId="{07EAA956-8912-4682-8CD8-6585F174DCE7}"/>
    <dgm:cxn modelId="{0A737D38-F58E-4E8E-8ED7-F96BFE27BE1E}" srcId="{3D17186C-FABD-4D3A-A994-EE8F8A186DF8}" destId="{B2685220-604A-41FB-8D8F-183ACF48F089}" srcOrd="2" destOrd="0" parTransId="{EDA91512-360A-4F12-B6FA-EF63AE1C0168}" sibTransId="{AC2E880B-AD99-4B8F-92FC-A00F71C290C7}"/>
    <dgm:cxn modelId="{80B95BE0-9B28-4FB8-A410-04D7414B1049}" type="presOf" srcId="{C962589D-43B9-4AB3-9DB0-1D3C534122F6}" destId="{291DCB3C-3D7F-4E0C-B016-8A1218F58F12}" srcOrd="0" destOrd="1" presId="urn:microsoft.com/office/officeart/2005/8/layout/chevron2"/>
    <dgm:cxn modelId="{06FC2349-7D44-47C4-873C-C63FB282B78E}" type="presOf" srcId="{A34A458A-F33D-44EF-A97F-40FA69FC8C4A}" destId="{D5408E89-77BF-4135-85B1-B1C4807036AA}" srcOrd="0" destOrd="1" presId="urn:microsoft.com/office/officeart/2005/8/layout/chevron2"/>
    <dgm:cxn modelId="{E68B2B0C-C7D3-431A-9B2E-2A8953E7F070}" srcId="{D06409C3-E983-401F-907D-5341FDF6E6E2}" destId="{0C9441E5-CC27-4031-868A-D3BF43F0C1FC}" srcOrd="3" destOrd="0" parTransId="{C1D5BC3C-D554-4881-AE5A-00557F226B6F}" sibTransId="{C95507AF-B444-4FBC-BCC0-C3725159E9B5}"/>
    <dgm:cxn modelId="{E8936ED9-259D-46D8-AD97-2B8C09AC4D9B}" srcId="{D06409C3-E983-401F-907D-5341FDF6E6E2}" destId="{B7D3C4CB-A33B-4C3E-A682-F901E848CA65}" srcOrd="1" destOrd="0" parTransId="{0AF1A478-6D05-465F-A53D-E3BFDBBD6948}" sibTransId="{F25C89B7-DF48-4438-84B8-8D02E4B36B03}"/>
    <dgm:cxn modelId="{7829D3FB-1E0C-4D43-8335-91C157B23672}" type="presOf" srcId="{9079EB26-3F50-465C-B09D-8A42CED05EF3}" destId="{75D0774B-B988-4DCC-BA13-6FF45E7E8A63}" srcOrd="0" destOrd="0" presId="urn:microsoft.com/office/officeart/2005/8/layout/chevron2"/>
    <dgm:cxn modelId="{3B60467B-9500-4BE8-8821-9C79E40216D5}" type="presOf" srcId="{F31F0C3E-F284-49CC-9F6C-1FDCEE48C88B}" destId="{6B77835B-FE9F-4FCA-A157-DA0AD7614970}" srcOrd="0" destOrd="0" presId="urn:microsoft.com/office/officeart/2005/8/layout/chevron2"/>
    <dgm:cxn modelId="{15E1AAED-C4AC-483E-BFBF-0CE5A8501789}" srcId="{0C9441E5-CC27-4031-868A-D3BF43F0C1FC}" destId="{D67DB97F-B73B-4312-B7AA-375A2EFA65E5}" srcOrd="2" destOrd="0" parTransId="{4DBF249E-4FF5-458C-95AF-F840BFFAE362}" sibTransId="{BF1DE598-8F5E-4550-A932-7E0F6765AC0C}"/>
    <dgm:cxn modelId="{BC5E0860-29DE-409D-A41F-BC322BD53771}" srcId="{0C9441E5-CC27-4031-868A-D3BF43F0C1FC}" destId="{A34A458A-F33D-44EF-A97F-40FA69FC8C4A}" srcOrd="1" destOrd="0" parTransId="{E0C87E7A-78E4-47E7-87FC-F0D18A22C689}" sibTransId="{8C13FFAC-CBE3-4543-84E4-8E5C2339FCC0}"/>
    <dgm:cxn modelId="{62685BEC-048E-4C0E-82BE-88C9158D2634}" type="presOf" srcId="{0C9441E5-CC27-4031-868A-D3BF43F0C1FC}" destId="{77A06059-14A1-4883-8527-6CC6464EE535}" srcOrd="0" destOrd="0" presId="urn:microsoft.com/office/officeart/2005/8/layout/chevron2"/>
    <dgm:cxn modelId="{45AA98D0-CC1B-4FD4-989C-E39BB53832F7}" type="presOf" srcId="{D67DB97F-B73B-4312-B7AA-375A2EFA65E5}" destId="{D5408E89-77BF-4135-85B1-B1C4807036AA}" srcOrd="0" destOrd="2" presId="urn:microsoft.com/office/officeart/2005/8/layout/chevron2"/>
    <dgm:cxn modelId="{92988BE1-12B8-4D5D-B099-80236AA5256E}" srcId="{B7FCA769-14A5-47BE-9EF2-31CACF5CE060}" destId="{9079EB26-3F50-465C-B09D-8A42CED05EF3}" srcOrd="0" destOrd="0" parTransId="{9D5FB02E-1F70-4D8B-9932-3EF0E7BA28B9}" sibTransId="{379046FC-909F-4BC7-9434-D8E63A30854C}"/>
    <dgm:cxn modelId="{BEB760C6-4BE8-4974-8CF4-E2ADFB5DD340}" srcId="{B7D3C4CB-A33B-4C3E-A682-F901E848CA65}" destId="{F31F0C3E-F284-49CC-9F6C-1FDCEE48C88B}" srcOrd="0" destOrd="0" parTransId="{2619BCD0-4FA0-4524-B82D-8AA4950C3878}" sibTransId="{A9BC9F96-E158-4BB1-A6B6-027D125C6C2E}"/>
    <dgm:cxn modelId="{97D30312-2034-41F0-B8C9-3EA95E13A6C8}" srcId="{3D17186C-FABD-4D3A-A994-EE8F8A186DF8}" destId="{C962589D-43B9-4AB3-9DB0-1D3C534122F6}" srcOrd="1" destOrd="0" parTransId="{A4AD9C7F-08CD-4FAD-BFA4-6E0E474DF78C}" sibTransId="{793E0188-9B0C-4400-9C35-D71A8DBA9CED}"/>
    <dgm:cxn modelId="{C6C04FC1-5F5B-44EF-BF22-F76CF4101DD2}" type="presOf" srcId="{D06409C3-E983-401F-907D-5341FDF6E6E2}" destId="{3D683B61-2D61-4F9A-B09E-F576457A5DBB}" srcOrd="0" destOrd="0" presId="urn:microsoft.com/office/officeart/2005/8/layout/chevron2"/>
    <dgm:cxn modelId="{E87FB545-A711-4262-B783-1EBD70135482}" srcId="{0C9441E5-CC27-4031-868A-D3BF43F0C1FC}" destId="{0B07AC4A-1C82-4F78-8204-9655C78A04B0}" srcOrd="0" destOrd="0" parTransId="{4202DF3F-ACA4-438E-BE36-56C45257DB32}" sibTransId="{9A86E932-4219-4C20-9114-58F1CC20EE69}"/>
    <dgm:cxn modelId="{56C546F9-DD21-402C-8464-3F401270D84C}" srcId="{D06409C3-E983-401F-907D-5341FDF6E6E2}" destId="{B7FCA769-14A5-47BE-9EF2-31CACF5CE060}" srcOrd="0" destOrd="0" parTransId="{14C7FC50-2675-4196-8EB0-EC4448F509E8}" sibTransId="{AFD08419-3F0A-4B0F-B644-CA04C5655D59}"/>
    <dgm:cxn modelId="{959D5F14-E1DE-446F-A4EF-017C95750F9F}" type="presOf" srcId="{B2685220-604A-41FB-8D8F-183ACF48F089}" destId="{291DCB3C-3D7F-4E0C-B016-8A1218F58F12}" srcOrd="0" destOrd="2" presId="urn:microsoft.com/office/officeart/2005/8/layout/chevron2"/>
    <dgm:cxn modelId="{2F7917ED-5F68-4E09-A151-1C77B9ECF9A6}" type="presOf" srcId="{B7FCA769-14A5-47BE-9EF2-31CACF5CE060}" destId="{51BF0E4E-1328-471F-BF86-74CD0D6634CB}" srcOrd="0" destOrd="0" presId="urn:microsoft.com/office/officeart/2005/8/layout/chevron2"/>
    <dgm:cxn modelId="{AB29353E-994F-4AEC-B27B-064621B78174}" srcId="{3D17186C-FABD-4D3A-A994-EE8F8A186DF8}" destId="{3CB763E9-8A60-4FAE-8D78-9491E8E1E8A8}" srcOrd="0" destOrd="0" parTransId="{B3748CE3-8DBD-4FB2-9A1E-B80D1D927C78}" sibTransId="{9AB5E6BF-3BEC-4F49-95E8-C6945FE483DE}"/>
    <dgm:cxn modelId="{6E307B9F-FA95-44D5-88BC-EBC77091CED7}" type="presParOf" srcId="{3D683B61-2D61-4F9A-B09E-F576457A5DBB}" destId="{59161D1A-0061-4B95-83C6-567E2CA262AF}" srcOrd="0" destOrd="0" presId="urn:microsoft.com/office/officeart/2005/8/layout/chevron2"/>
    <dgm:cxn modelId="{EDA030A6-9C68-472E-A0EE-E39B65851848}" type="presParOf" srcId="{59161D1A-0061-4B95-83C6-567E2CA262AF}" destId="{51BF0E4E-1328-471F-BF86-74CD0D6634CB}" srcOrd="0" destOrd="0" presId="urn:microsoft.com/office/officeart/2005/8/layout/chevron2"/>
    <dgm:cxn modelId="{DEE01CE1-F08B-47EF-83A2-8E8B405DBC16}" type="presParOf" srcId="{59161D1A-0061-4B95-83C6-567E2CA262AF}" destId="{75D0774B-B988-4DCC-BA13-6FF45E7E8A63}" srcOrd="1" destOrd="0" presId="urn:microsoft.com/office/officeart/2005/8/layout/chevron2"/>
    <dgm:cxn modelId="{F1B673DC-ED45-44CC-8078-B4ED1BA4CB2F}" type="presParOf" srcId="{3D683B61-2D61-4F9A-B09E-F576457A5DBB}" destId="{A1DB7B7F-93FF-4F11-BB7A-90A6FF783B17}" srcOrd="1" destOrd="0" presId="urn:microsoft.com/office/officeart/2005/8/layout/chevron2"/>
    <dgm:cxn modelId="{411CF6DA-0668-4F96-A775-7BA9E6C84542}" type="presParOf" srcId="{3D683B61-2D61-4F9A-B09E-F576457A5DBB}" destId="{DD1C98FA-71B0-4ED9-9687-D4F4B84B199A}" srcOrd="2" destOrd="0" presId="urn:microsoft.com/office/officeart/2005/8/layout/chevron2"/>
    <dgm:cxn modelId="{9A00B57F-BD6B-4E30-9D3B-4FB35ADD110E}" type="presParOf" srcId="{DD1C98FA-71B0-4ED9-9687-D4F4B84B199A}" destId="{A520F3FB-AF84-498C-975B-83B898F0102B}" srcOrd="0" destOrd="0" presId="urn:microsoft.com/office/officeart/2005/8/layout/chevron2"/>
    <dgm:cxn modelId="{627E4708-4B96-43A5-99BE-979993E9BB14}" type="presParOf" srcId="{DD1C98FA-71B0-4ED9-9687-D4F4B84B199A}" destId="{6B77835B-FE9F-4FCA-A157-DA0AD7614970}" srcOrd="1" destOrd="0" presId="urn:microsoft.com/office/officeart/2005/8/layout/chevron2"/>
    <dgm:cxn modelId="{6AF4C4D5-14E6-4476-B9FC-E6713B06BDFD}" type="presParOf" srcId="{3D683B61-2D61-4F9A-B09E-F576457A5DBB}" destId="{9F1996A8-59D2-474F-AB62-373EF0E5B0EE}" srcOrd="3" destOrd="0" presId="urn:microsoft.com/office/officeart/2005/8/layout/chevron2"/>
    <dgm:cxn modelId="{BAB54848-3004-4C7D-9835-CDD7C370C831}" type="presParOf" srcId="{3D683B61-2D61-4F9A-B09E-F576457A5DBB}" destId="{AF08F38E-94EC-44B3-A5C2-24CF9E5A7771}" srcOrd="4" destOrd="0" presId="urn:microsoft.com/office/officeart/2005/8/layout/chevron2"/>
    <dgm:cxn modelId="{AAD7A886-22AF-41CB-A73B-37E7AEA55517}" type="presParOf" srcId="{AF08F38E-94EC-44B3-A5C2-24CF9E5A7771}" destId="{441F3EEA-5A66-4403-AEF8-CAB971CFA7E5}" srcOrd="0" destOrd="0" presId="urn:microsoft.com/office/officeart/2005/8/layout/chevron2"/>
    <dgm:cxn modelId="{B7AC633C-9A0B-42F4-8B9C-38C4F213CC2B}" type="presParOf" srcId="{AF08F38E-94EC-44B3-A5C2-24CF9E5A7771}" destId="{291DCB3C-3D7F-4E0C-B016-8A1218F58F12}" srcOrd="1" destOrd="0" presId="urn:microsoft.com/office/officeart/2005/8/layout/chevron2"/>
    <dgm:cxn modelId="{B75C2F7B-3FF3-4E74-8FB1-01E9CAC7B0BA}" type="presParOf" srcId="{3D683B61-2D61-4F9A-B09E-F576457A5DBB}" destId="{2D0791E9-D5F7-484E-BC3D-18FFC07E554B}" srcOrd="5" destOrd="0" presId="urn:microsoft.com/office/officeart/2005/8/layout/chevron2"/>
    <dgm:cxn modelId="{2F55D69A-6AC3-4344-8C45-F99B27392A14}" type="presParOf" srcId="{3D683B61-2D61-4F9A-B09E-F576457A5DBB}" destId="{6D94A08D-5628-4B77-8E92-8C618B6E5A02}" srcOrd="6" destOrd="0" presId="urn:microsoft.com/office/officeart/2005/8/layout/chevron2"/>
    <dgm:cxn modelId="{664AC035-233A-4B47-BC6F-71A314B3C940}" type="presParOf" srcId="{6D94A08D-5628-4B77-8E92-8C618B6E5A02}" destId="{77A06059-14A1-4883-8527-6CC6464EE535}" srcOrd="0" destOrd="0" presId="urn:microsoft.com/office/officeart/2005/8/layout/chevron2"/>
    <dgm:cxn modelId="{CFD23E17-F28B-4D31-AE6D-5E9FE941E445}" type="presParOf" srcId="{6D94A08D-5628-4B77-8E92-8C618B6E5A02}" destId="{D5408E89-77BF-4135-85B1-B1C4807036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F0E4E-1328-471F-BF86-74CD0D6634CB}">
      <dsp:nvSpPr>
        <dsp:cNvPr id="0" name=""/>
        <dsp:cNvSpPr/>
      </dsp:nvSpPr>
      <dsp:spPr>
        <a:xfrm rot="5400000">
          <a:off x="-271541" y="392351"/>
          <a:ext cx="1055451" cy="5123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500" b="1" kern="1200" dirty="0" smtClean="0"/>
            <a:t>Dark fibre</a:t>
          </a:r>
          <a:endParaRPr lang="en-GB" sz="500" b="1" kern="1200" dirty="0"/>
        </a:p>
      </dsp:txBody>
      <dsp:txXfrm rot="-5400000">
        <a:off x="-1" y="376996"/>
        <a:ext cx="512369" cy="543082"/>
      </dsp:txXfrm>
    </dsp:sp>
    <dsp:sp modelId="{75D0774B-B988-4DCC-BA13-6FF45E7E8A63}">
      <dsp:nvSpPr>
        <dsp:cNvPr id="0" name=""/>
        <dsp:cNvSpPr/>
      </dsp:nvSpPr>
      <dsp:spPr>
        <a:xfrm rot="5400000">
          <a:off x="4065452" y="-3385074"/>
          <a:ext cx="806399" cy="7912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Telenor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Serbia</a:t>
          </a:r>
          <a:r>
            <a:rPr lang="sr-Latn-R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and Montenegro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sr-Latn-C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fibre network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connects the countries of the Balkans region, via several rings, allowing resilient traffic routing </a:t>
          </a:r>
          <a:r>
            <a:rPr lang="sr-Latn-C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12369" y="207374"/>
        <a:ext cx="7873201" cy="727669"/>
      </dsp:txXfrm>
    </dsp:sp>
    <dsp:sp modelId="{A520F3FB-AF84-498C-975B-83B898F0102B}">
      <dsp:nvSpPr>
        <dsp:cNvPr id="0" name=""/>
        <dsp:cNvSpPr/>
      </dsp:nvSpPr>
      <dsp:spPr>
        <a:xfrm rot="5400000">
          <a:off x="-264210" y="1295648"/>
          <a:ext cx="1040790" cy="5123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500" b="1" kern="1200" dirty="0" smtClean="0"/>
            <a:t>Wavelength</a:t>
          </a:r>
          <a:r>
            <a:rPr lang="sr-Latn-CS" sz="500" kern="1200" dirty="0" smtClean="0"/>
            <a:t> </a:t>
          </a:r>
          <a:endParaRPr lang="en-GB" sz="500" kern="1200" dirty="0"/>
        </a:p>
      </dsp:txBody>
      <dsp:txXfrm rot="-5400000">
        <a:off x="0" y="1287623"/>
        <a:ext cx="512369" cy="528421"/>
      </dsp:txXfrm>
    </dsp:sp>
    <dsp:sp modelId="{6B77835B-FE9F-4FCA-A157-DA0AD7614970}">
      <dsp:nvSpPr>
        <dsp:cNvPr id="0" name=""/>
        <dsp:cNvSpPr/>
      </dsp:nvSpPr>
      <dsp:spPr>
        <a:xfrm rot="5400000">
          <a:off x="4075931" y="-2459712"/>
          <a:ext cx="785441" cy="7912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Telenor Serbia</a:t>
          </a:r>
          <a:r>
            <a:rPr lang="sr-Latn-RS" sz="16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and Montenegro</a:t>
          </a:r>
          <a:r>
            <a:rPr lang="en-US" sz="16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main international </a:t>
          </a:r>
          <a:r>
            <a:rPr lang="en-US" sz="16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PoPs</a:t>
          </a:r>
          <a:r>
            <a:rPr lang="en-US" sz="16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in Belgrade, Budapest and Sofia are connected via our wavelength network. 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12369" y="1142192"/>
        <a:ext cx="7874224" cy="708757"/>
      </dsp:txXfrm>
    </dsp:sp>
    <dsp:sp modelId="{441F3EEA-5A66-4403-AEF8-CAB971CFA7E5}">
      <dsp:nvSpPr>
        <dsp:cNvPr id="0" name=""/>
        <dsp:cNvSpPr/>
      </dsp:nvSpPr>
      <dsp:spPr>
        <a:xfrm rot="5400000">
          <a:off x="-109793" y="2022345"/>
          <a:ext cx="731956" cy="5123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500" b="1" kern="1200" dirty="0" smtClean="0"/>
            <a:t>SDH capacities</a:t>
          </a:r>
          <a:endParaRPr lang="en-GB" sz="500" b="1" kern="1200" dirty="0"/>
        </a:p>
      </dsp:txBody>
      <dsp:txXfrm rot="-5400000">
        <a:off x="1" y="2168737"/>
        <a:ext cx="512369" cy="219587"/>
      </dsp:txXfrm>
    </dsp:sp>
    <dsp:sp modelId="{291DCB3C-3D7F-4E0C-B016-8A1218F58F12}">
      <dsp:nvSpPr>
        <dsp:cNvPr id="0" name=""/>
        <dsp:cNvSpPr/>
      </dsp:nvSpPr>
      <dsp:spPr>
        <a:xfrm rot="5400000">
          <a:off x="4248608" y="-1812952"/>
          <a:ext cx="440088" cy="7912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Private l</a:t>
          </a:r>
          <a:r>
            <a:rPr lang="sr-Latn-CS" sz="16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eased line</a:t>
          </a:r>
          <a:r>
            <a:rPr lang="en-US" sz="16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options from E1 to STM-64 across Telenor Serbia </a:t>
          </a:r>
          <a:r>
            <a:rPr lang="en-US" sz="16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fibre</a:t>
          </a:r>
          <a:r>
            <a:rPr lang="en-US" sz="16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optic network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000" kern="1200" dirty="0"/>
        </a:p>
      </dsp:txBody>
      <dsp:txXfrm rot="-5400000">
        <a:off x="512370" y="1944769"/>
        <a:ext cx="7891083" cy="397122"/>
      </dsp:txXfrm>
    </dsp:sp>
    <dsp:sp modelId="{77A06059-14A1-4883-8527-6CC6464EE535}">
      <dsp:nvSpPr>
        <dsp:cNvPr id="0" name=""/>
        <dsp:cNvSpPr/>
      </dsp:nvSpPr>
      <dsp:spPr>
        <a:xfrm rot="5400000">
          <a:off x="-259946" y="3041782"/>
          <a:ext cx="1032262" cy="5123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500" b="1" kern="1200" dirty="0" smtClean="0"/>
            <a:t>Ethernet solutions</a:t>
          </a:r>
          <a:endParaRPr lang="en-GB" sz="500" b="1" kern="1200" dirty="0"/>
        </a:p>
      </dsp:txBody>
      <dsp:txXfrm rot="-5400000">
        <a:off x="0" y="3038021"/>
        <a:ext cx="512369" cy="519893"/>
      </dsp:txXfrm>
    </dsp:sp>
    <dsp:sp modelId="{D5408E89-77BF-4135-85B1-B1C4807036AA}">
      <dsp:nvSpPr>
        <dsp:cNvPr id="0" name=""/>
        <dsp:cNvSpPr/>
      </dsp:nvSpPr>
      <dsp:spPr>
        <a:xfrm rot="5400000">
          <a:off x="3645292" y="-691134"/>
          <a:ext cx="1646721" cy="7912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Service are delivered via Layer 2 platform for purpose of provisioning of end-to-end connections with SLA secured </a:t>
          </a:r>
          <a:r>
            <a:rPr lang="sr-Latn-C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by MPLS traffic engineering 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Ethernet services available across entire network footprint with connectivity ranging from 2Mb</a:t>
          </a:r>
          <a:r>
            <a:rPr lang="sr-Latn-R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/s to 10Gb/s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Completely redundant networking equipment with dual power supplies and spare units for all critical equipment</a:t>
          </a: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12370" y="2522174"/>
        <a:ext cx="7832180" cy="1485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674C-167E-4FA4-9168-5549101068D9}" type="datetimeFigureOut">
              <a:rPr lang="en-US" smtClean="0"/>
              <a:t>25-Apr-16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F103-D8B0-4871-BDED-83BAF475E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8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31B63-EA3C-4C9A-B7FA-CF5AFFD4635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9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B73E-2B52-4097-8D8A-78AAE8E48EF4}" type="slidenum">
              <a:rPr lang="sr-Latn-RS" smtClean="0">
                <a:solidFill>
                  <a:prstClr val="black"/>
                </a:solidFill>
              </a:rPr>
              <a:pPr/>
              <a:t>2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3587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C7FA-E118-4385-B35C-8229DA0FA03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8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22BC-B461-4CDF-9D5E-187306920359}" type="slidenum">
              <a:rPr lang="sr-Latn-RS" smtClean="0">
                <a:solidFill>
                  <a:prstClr val="black"/>
                </a:solidFill>
              </a:rPr>
              <a:pPr/>
              <a:t>9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6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Internal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E1E2-55EE-4BB1-A4DB-B6DE613DBC3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4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0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&amp;Blac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188913"/>
            <a:ext cx="9747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3DTransparentLogoFlo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981075"/>
            <a:ext cx="6365875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9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3375" y="6948488"/>
            <a:ext cx="4319588" cy="365125"/>
          </a:xfrm>
          <a:solidFill>
            <a:schemeClr val="bg1"/>
          </a:solidFill>
        </p:spPr>
        <p:txBody>
          <a:bodyPr anchor="b">
            <a:spAutoFit/>
          </a:bodyPr>
          <a:lstStyle>
            <a:lvl1pPr>
              <a:defRPr sz="2400">
                <a:latin typeface="Telenor" pitchFamily="50" charset="-18"/>
              </a:defRPr>
            </a:lvl1pPr>
          </a:lstStyle>
          <a:p>
            <a:r>
              <a:rPr lang="sr-Latn-CS"/>
              <a:t>Macroeconomic bilten</a:t>
            </a:r>
            <a:endParaRPr lang="en-US"/>
          </a:p>
        </p:txBody>
      </p:sp>
      <p:sp>
        <p:nvSpPr>
          <p:cNvPr id="13957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3375" y="7524750"/>
            <a:ext cx="3995738" cy="212725"/>
          </a:xfrm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/>
            </a:lvl1pPr>
          </a:lstStyle>
          <a:p>
            <a:r>
              <a:rPr lang="sr-Latn-CS"/>
              <a:t>nesto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1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02557-B9E3-485A-9EA5-158AC1AD4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858C2-E867-41AF-85C4-51204317077B}" type="datetime1">
              <a:rPr lang="en-GB">
                <a:solidFill>
                  <a:srgbClr val="000000"/>
                </a:solidFill>
              </a:rPr>
              <a:pPr>
                <a:defRPr/>
              </a:pPr>
              <a:t>25/04/2016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3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7600" y="431800"/>
            <a:ext cx="1525588" cy="732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838" y="431800"/>
            <a:ext cx="4424362" cy="732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BD86-B0B0-4685-9554-FCB39A3408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FF66-CFA7-4ABD-8B18-DBF72361A829}" type="datetime1">
              <a:rPr lang="en-GB">
                <a:solidFill>
                  <a:srgbClr val="000000"/>
                </a:solidFill>
              </a:rPr>
              <a:pPr>
                <a:defRPr/>
              </a:pPr>
              <a:t>25/04/2016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27480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360365" y="333375"/>
            <a:ext cx="8408918" cy="8985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pic No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784206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think-cell Slide" r:id="rId4" imgW="429" imgH="429" progId="TCLayout.ActiveDocument.1">
                  <p:embed/>
                </p:oleObj>
              </mc:Choice>
              <mc:Fallback>
                <p:oleObj name="think-cell Slide" r:id="rId4" imgW="429" imgH="429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3544710" y="11287"/>
            <a:ext cx="202071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Verdana" pitchFamily="34" charset="0"/>
              <a:buNone/>
            </a:pPr>
            <a:endParaRPr lang="en-GB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65902" y="138113"/>
            <a:ext cx="2778325" cy="307777"/>
          </a:xfrm>
          <a:prstGeom prst="rect">
            <a:avLst/>
          </a:prstGeom>
        </p:spPr>
        <p:txBody>
          <a:bodyPr wrap="none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en-GB" smtClean="0"/>
              <a:t>Click to edit Confidential Tag</a:t>
            </a:r>
            <a:endParaRPr lang="en-GB" dirty="0" smtClean="0"/>
          </a:p>
        </p:txBody>
      </p:sp>
      <p:pic>
        <p:nvPicPr>
          <p:cNvPr id="10" name="Picture 8" descr="Title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/>
          <p:nvPr userDrawn="1"/>
        </p:nvSpPr>
        <p:spPr>
          <a:xfrm>
            <a:off x="7066" y="3959225"/>
            <a:ext cx="9144000" cy="144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59509" y="4175125"/>
            <a:ext cx="8114554" cy="3841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59509" y="4679950"/>
            <a:ext cx="8114554" cy="4222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652877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03" y="1593849"/>
            <a:ext cx="8412480" cy="4651529"/>
          </a:xfrm>
          <a:prstGeom prst="rect">
            <a:avLst/>
          </a:prstGeom>
        </p:spPr>
        <p:txBody>
          <a:bodyPr lIns="54000" tIns="126000" rIns="54000" bIns="126000"/>
          <a:lstStyle>
            <a:lvl1pPr marL="182563" indent="-182563">
              <a:spcBef>
                <a:spcPts val="600"/>
              </a:spcBef>
              <a:spcAft>
                <a:spcPts val="0"/>
              </a:spcAft>
              <a:defRPr sz="1400">
                <a:latin typeface="+mn-lt"/>
              </a:defRPr>
            </a:lvl1pPr>
            <a:lvl2pPr>
              <a:spcBef>
                <a:spcPts val="600"/>
              </a:spcBef>
              <a:spcAft>
                <a:spcPts val="0"/>
              </a:spcAft>
              <a:buSzPct val="85000"/>
              <a:defRPr sz="1400">
                <a:latin typeface="+mn-lt"/>
              </a:defRPr>
            </a:lvl2pPr>
            <a:lvl3pPr marL="355600" indent="-173038">
              <a:spcBef>
                <a:spcPts val="600"/>
              </a:spcBef>
              <a:spcAft>
                <a:spcPts val="0"/>
              </a:spcAft>
              <a:buSzPct val="85000"/>
              <a:tabLst/>
              <a:defRPr sz="1400">
                <a:latin typeface="+mn-lt"/>
              </a:defRPr>
            </a:lvl3pPr>
            <a:lvl4pPr marL="538163" indent="-176213">
              <a:spcBef>
                <a:spcPts val="600"/>
              </a:spcBef>
              <a:spcAft>
                <a:spcPts val="0"/>
              </a:spcAft>
              <a:buSzPct val="85000"/>
              <a:defRPr sz="1400">
                <a:latin typeface="+mn-lt"/>
              </a:defRPr>
            </a:lvl4pPr>
            <a:lvl5pPr marL="720725" indent="-173038">
              <a:spcBef>
                <a:spcPts val="600"/>
              </a:spcBef>
              <a:spcAft>
                <a:spcPts val="0"/>
              </a:spcAft>
              <a:buSzPct val="85000"/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0365" y="361950"/>
            <a:ext cx="8408918" cy="869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34232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360365" y="361950"/>
            <a:ext cx="8408918" cy="869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1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966878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03" y="1593849"/>
            <a:ext cx="8412480" cy="4651529"/>
          </a:xfrm>
          <a:prstGeom prst="rect">
            <a:avLst/>
          </a:prstGeom>
        </p:spPr>
        <p:txBody>
          <a:bodyPr lIns="54000" tIns="126000" rIns="54000" bIns="126000"/>
          <a:lstStyle>
            <a:lvl1pPr marL="182563" indent="-182563">
              <a:spcBef>
                <a:spcPts val="600"/>
              </a:spcBef>
              <a:spcAft>
                <a:spcPts val="0"/>
              </a:spcAft>
              <a:defRPr sz="1400">
                <a:latin typeface="+mn-lt"/>
              </a:defRPr>
            </a:lvl1pPr>
            <a:lvl2pPr>
              <a:spcBef>
                <a:spcPts val="600"/>
              </a:spcBef>
              <a:spcAft>
                <a:spcPts val="0"/>
              </a:spcAft>
              <a:buSzPct val="85000"/>
              <a:defRPr sz="1400">
                <a:latin typeface="+mn-lt"/>
              </a:defRPr>
            </a:lvl2pPr>
            <a:lvl3pPr marL="355600" indent="-173038">
              <a:spcBef>
                <a:spcPts val="600"/>
              </a:spcBef>
              <a:spcAft>
                <a:spcPts val="0"/>
              </a:spcAft>
              <a:buSzPct val="85000"/>
              <a:tabLst/>
              <a:defRPr sz="1400">
                <a:latin typeface="+mn-lt"/>
              </a:defRPr>
            </a:lvl3pPr>
            <a:lvl4pPr marL="538163" indent="-176213">
              <a:spcBef>
                <a:spcPts val="600"/>
              </a:spcBef>
              <a:spcAft>
                <a:spcPts val="0"/>
              </a:spcAft>
              <a:buSzPct val="85000"/>
              <a:defRPr sz="1400">
                <a:latin typeface="+mn-lt"/>
              </a:defRPr>
            </a:lvl4pPr>
            <a:lvl5pPr marL="720725" indent="-173038">
              <a:spcBef>
                <a:spcPts val="600"/>
              </a:spcBef>
              <a:spcAft>
                <a:spcPts val="0"/>
              </a:spcAft>
              <a:buSzPct val="85000"/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0365" y="361950"/>
            <a:ext cx="8408918" cy="869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4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75547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360365" y="361950"/>
            <a:ext cx="8408918" cy="869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5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506" name="Picture 2" descr="3DTransparentLogoFlo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85626"/>
            <a:ext cx="9966326" cy="553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95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6" y="5662615"/>
            <a:ext cx="5327650" cy="215444"/>
          </a:xfrm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429512" name="Picture 8" descr="Blue&amp;Bl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733" y="333623"/>
            <a:ext cx="103744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202ADF-C4AA-473F-8386-D01F2B896C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9E2862F-25DF-44C6-9DD0-1A5018230762}" type="datetime1">
              <a:rPr lang="sr-Latn-RS" smtClean="0">
                <a:solidFill>
                  <a:srgbClr val="000000"/>
                </a:solidFill>
              </a:rPr>
              <a:pPr/>
              <a:t>25.4.2016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8" descr="Blue&amp;Black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733" y="333623"/>
            <a:ext cx="103744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33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2F040C-30C7-4E92-A51F-979F8AED5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B2708-95E5-420F-8016-EEBA03E52447}" type="datetime1">
              <a:rPr lang="en-GB">
                <a:solidFill>
                  <a:srgbClr val="000000"/>
                </a:solidFill>
              </a:rPr>
              <a:pPr>
                <a:defRPr/>
              </a:pPr>
              <a:t>25/04/2016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4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706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16" indent="0">
              <a:buNone/>
              <a:defRPr sz="1900"/>
            </a:lvl2pPr>
            <a:lvl3pPr marL="913430" indent="0">
              <a:buNone/>
              <a:defRPr sz="1600"/>
            </a:lvl3pPr>
            <a:lvl4pPr marL="1370134" indent="0">
              <a:buNone/>
              <a:defRPr sz="1400"/>
            </a:lvl4pPr>
            <a:lvl5pPr marL="1826854" indent="0">
              <a:buNone/>
              <a:defRPr sz="1400"/>
            </a:lvl5pPr>
            <a:lvl6pPr marL="2283572" indent="0">
              <a:buNone/>
              <a:defRPr sz="1400"/>
            </a:lvl6pPr>
            <a:lvl7pPr marL="2740281" indent="0">
              <a:buNone/>
              <a:defRPr sz="1400"/>
            </a:lvl7pPr>
            <a:lvl8pPr marL="3196994" indent="0">
              <a:buNone/>
              <a:defRPr sz="1400"/>
            </a:lvl8pPr>
            <a:lvl9pPr marL="36537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A41967-A8BA-4F3C-A291-91989B732B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0A54B58-F7B5-4BFA-9D14-CBD19ADBD176}" type="datetime1">
              <a:rPr lang="sr-Latn-RS" smtClean="0">
                <a:solidFill>
                  <a:srgbClr val="000000"/>
                </a:solidFill>
              </a:rPr>
              <a:pPr/>
              <a:t>25.4.2016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27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700461" cy="41910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6" y="1628775"/>
            <a:ext cx="3702050" cy="41910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64D332-75DD-4DC7-924B-1DDB0D5B0B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16390F7-2BA4-44B4-B07E-8405ADC46DEB}" type="datetime1">
              <a:rPr lang="sr-Latn-RS" smtClean="0">
                <a:solidFill>
                  <a:srgbClr val="000000"/>
                </a:solidFill>
              </a:rPr>
              <a:pPr/>
              <a:t>25.4.2016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01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2" y="274639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716" indent="0">
              <a:buNone/>
              <a:defRPr sz="2000" b="1"/>
            </a:lvl2pPr>
            <a:lvl3pPr marL="913430" indent="0">
              <a:buNone/>
              <a:defRPr sz="1900" b="1"/>
            </a:lvl3pPr>
            <a:lvl4pPr marL="1370134" indent="0">
              <a:buNone/>
              <a:defRPr sz="1600" b="1"/>
            </a:lvl4pPr>
            <a:lvl5pPr marL="1826854" indent="0">
              <a:buNone/>
              <a:defRPr sz="1600" b="1"/>
            </a:lvl5pPr>
            <a:lvl6pPr marL="2283572" indent="0">
              <a:buNone/>
              <a:defRPr sz="1600" b="1"/>
            </a:lvl6pPr>
            <a:lvl7pPr marL="2740281" indent="0">
              <a:buNone/>
              <a:defRPr sz="1600" b="1"/>
            </a:lvl7pPr>
            <a:lvl8pPr marL="3196994" indent="0">
              <a:buNone/>
              <a:defRPr sz="1600" b="1"/>
            </a:lvl8pPr>
            <a:lvl9pPr marL="36537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7"/>
            <a:ext cx="404177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716" indent="0">
              <a:buNone/>
              <a:defRPr sz="2000" b="1"/>
            </a:lvl2pPr>
            <a:lvl3pPr marL="913430" indent="0">
              <a:buNone/>
              <a:defRPr sz="1900" b="1"/>
            </a:lvl3pPr>
            <a:lvl4pPr marL="1370134" indent="0">
              <a:buNone/>
              <a:defRPr sz="1600" b="1"/>
            </a:lvl4pPr>
            <a:lvl5pPr marL="1826854" indent="0">
              <a:buNone/>
              <a:defRPr sz="1600" b="1"/>
            </a:lvl5pPr>
            <a:lvl6pPr marL="2283572" indent="0">
              <a:buNone/>
              <a:defRPr sz="1600" b="1"/>
            </a:lvl6pPr>
            <a:lvl7pPr marL="2740281" indent="0">
              <a:buNone/>
              <a:defRPr sz="1600" b="1"/>
            </a:lvl7pPr>
            <a:lvl8pPr marL="3196994" indent="0">
              <a:buNone/>
              <a:defRPr sz="1600" b="1"/>
            </a:lvl8pPr>
            <a:lvl9pPr marL="36537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CDA0FB-B3D8-458B-97AB-230830B26B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7C73DAC-D07F-4009-9660-52DCD173026C}" type="datetime1">
              <a:rPr lang="sr-Latn-RS" smtClean="0">
                <a:solidFill>
                  <a:srgbClr val="000000"/>
                </a:solidFill>
              </a:rPr>
              <a:pPr/>
              <a:t>25.4.2016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62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3C9BB4-F5DE-4626-A838-1F760F62A4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738996E-7323-4DCA-9A29-C4233E781033}" type="datetime1">
              <a:rPr lang="sr-Latn-RS" smtClean="0">
                <a:solidFill>
                  <a:srgbClr val="000000"/>
                </a:solidFill>
              </a:rPr>
              <a:pPr/>
              <a:t>25.4.2016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13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FE46AB-EDDC-4FBE-BC7B-D1539CCCD0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EE5E7B7-0508-4CBF-9E07-C818D033AAE8}" type="datetime1">
              <a:rPr lang="sr-Latn-RS" smtClean="0">
                <a:solidFill>
                  <a:srgbClr val="000000"/>
                </a:solidFill>
              </a:rPr>
              <a:pPr/>
              <a:t>25.4.2016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8" descr="Blue&amp;Black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733" y="333623"/>
            <a:ext cx="103744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70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8" y="273206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298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48" y="1435104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16" indent="0">
              <a:buNone/>
              <a:defRPr sz="1200"/>
            </a:lvl2pPr>
            <a:lvl3pPr marL="913430" indent="0">
              <a:buNone/>
              <a:defRPr sz="1000"/>
            </a:lvl3pPr>
            <a:lvl4pPr marL="1370134" indent="0">
              <a:buNone/>
              <a:defRPr sz="900"/>
            </a:lvl4pPr>
            <a:lvl5pPr marL="1826854" indent="0">
              <a:buNone/>
              <a:defRPr sz="900"/>
            </a:lvl5pPr>
            <a:lvl6pPr marL="2283572" indent="0">
              <a:buNone/>
              <a:defRPr sz="900"/>
            </a:lvl6pPr>
            <a:lvl7pPr marL="2740281" indent="0">
              <a:buNone/>
              <a:defRPr sz="900"/>
            </a:lvl7pPr>
            <a:lvl8pPr marL="3196994" indent="0">
              <a:buNone/>
              <a:defRPr sz="900"/>
            </a:lvl8pPr>
            <a:lvl9pPr marL="36537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B96068-A589-49C1-BBAA-8766FB03D3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9C015C-DD35-440A-9949-03EBD87B9F0B}" type="datetime1">
              <a:rPr lang="sr-Latn-RS" smtClean="0">
                <a:solidFill>
                  <a:srgbClr val="000000"/>
                </a:solidFill>
              </a:rPr>
              <a:pPr/>
              <a:t>25.4.2016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11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758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16" indent="0">
              <a:buNone/>
              <a:defRPr sz="2800"/>
            </a:lvl2pPr>
            <a:lvl3pPr marL="913430" indent="0">
              <a:buNone/>
              <a:defRPr sz="2300"/>
            </a:lvl3pPr>
            <a:lvl4pPr marL="1370134" indent="0">
              <a:buNone/>
              <a:defRPr sz="2000"/>
            </a:lvl4pPr>
            <a:lvl5pPr marL="1826854" indent="0">
              <a:buNone/>
              <a:defRPr sz="2000"/>
            </a:lvl5pPr>
            <a:lvl6pPr marL="2283572" indent="0">
              <a:buNone/>
              <a:defRPr sz="2000"/>
            </a:lvl6pPr>
            <a:lvl7pPr marL="2740281" indent="0">
              <a:buNone/>
              <a:defRPr sz="2000"/>
            </a:lvl7pPr>
            <a:lvl8pPr marL="3196994" indent="0">
              <a:buNone/>
              <a:defRPr sz="2000"/>
            </a:lvl8pPr>
            <a:lvl9pPr marL="36537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57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16" indent="0">
              <a:buNone/>
              <a:defRPr sz="1200"/>
            </a:lvl2pPr>
            <a:lvl3pPr marL="913430" indent="0">
              <a:buNone/>
              <a:defRPr sz="1000"/>
            </a:lvl3pPr>
            <a:lvl4pPr marL="1370134" indent="0">
              <a:buNone/>
              <a:defRPr sz="900"/>
            </a:lvl4pPr>
            <a:lvl5pPr marL="1826854" indent="0">
              <a:buNone/>
              <a:defRPr sz="900"/>
            </a:lvl5pPr>
            <a:lvl6pPr marL="2283572" indent="0">
              <a:buNone/>
              <a:defRPr sz="900"/>
            </a:lvl6pPr>
            <a:lvl7pPr marL="2740281" indent="0">
              <a:buNone/>
              <a:defRPr sz="900"/>
            </a:lvl7pPr>
            <a:lvl8pPr marL="3196994" indent="0">
              <a:buNone/>
              <a:defRPr sz="900"/>
            </a:lvl8pPr>
            <a:lvl9pPr marL="36537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5C9018-16D1-4CDE-A728-9957D4C3F1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09FDEFD-D753-46AB-86B4-6796DB774A72}" type="datetime1">
              <a:rPr lang="sr-Latn-RS" smtClean="0">
                <a:solidFill>
                  <a:srgbClr val="000000"/>
                </a:solidFill>
              </a:rPr>
              <a:pPr/>
              <a:t>25.4.2016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1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79DA8-13FB-48BD-B124-FA43BD5F2B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B092DD6-017E-4F5F-9390-2E4FA215923E}" type="datetime1">
              <a:rPr lang="sr-Latn-RS" smtClean="0">
                <a:solidFill>
                  <a:srgbClr val="000000"/>
                </a:solidFill>
              </a:rPr>
              <a:pPr/>
              <a:t>25.4.2016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57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0485" y="466882"/>
            <a:ext cx="1922462" cy="53530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33" y="466882"/>
            <a:ext cx="5619751" cy="53530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28E4BB-F191-4D57-BADE-F69BAF27F5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9C7A7B2-D576-4A47-8046-E549B546FA41}" type="datetime1">
              <a:rPr lang="sr-Latn-RS" smtClean="0">
                <a:solidFill>
                  <a:srgbClr val="000000"/>
                </a:solidFill>
              </a:rPr>
              <a:pPr/>
              <a:t>25.4.2016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06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1820" y="1677172"/>
            <a:ext cx="8224981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2C6-5802-4807-BEBB-B22D95A4F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352676" y="6356352"/>
            <a:ext cx="5267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8" descr="Blue&amp;Black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733" y="333623"/>
            <a:ext cx="103744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65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7DBA2-307E-413C-98E6-C13FB043C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2C8C-E31B-4528-8AEB-28D3B51B6F81}" type="datetime1">
              <a:rPr lang="en-GB">
                <a:solidFill>
                  <a:srgbClr val="000000"/>
                </a:solidFill>
              </a:rPr>
              <a:pPr>
                <a:defRPr/>
              </a:pPr>
              <a:t>25/04/2016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38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5" y="341313"/>
            <a:ext cx="8308731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3225" y="1268413"/>
            <a:ext cx="8308731" cy="5040312"/>
          </a:xfr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F180C-9072-417B-926D-586E1A38041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55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tle_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>
          <a:xfrm>
            <a:off x="0" y="3959225"/>
            <a:ext cx="9144000" cy="144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609" y="3959225"/>
            <a:ext cx="8114554" cy="9429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609" y="4978399"/>
            <a:ext cx="8114554" cy="4222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E82826-BE1E-49C1-899A-DEEE8281388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 descr="TEL_h_pos_3D_4cp_25m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6216813"/>
            <a:ext cx="110490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0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15900" y="215900"/>
            <a:ext cx="8712200" cy="5903913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8224981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FFFFFF"/>
                </a:solidFill>
              </a:defRPr>
            </a:lvl1pPr>
            <a:lvl2pPr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FFFFFF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FFFFFF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43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215900" y="6119813"/>
            <a:ext cx="8712200" cy="1587"/>
          </a:xfrm>
          <a:prstGeom prst="line">
            <a:avLst/>
          </a:prstGeom>
          <a:ln w="12700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8224981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9023F5-5F04-4B0D-A6F7-CEC83EA2BC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87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15900" y="215900"/>
            <a:ext cx="8712200" cy="5903913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4500563" y="0"/>
            <a:ext cx="142875" cy="6191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 noChangeAspect="1"/>
          </p:cNvSpPr>
          <p:nvPr>
            <p:ph idx="13"/>
          </p:nvPr>
        </p:nvSpPr>
        <p:spPr>
          <a:xfrm>
            <a:off x="4643438" y="215900"/>
            <a:ext cx="4284662" cy="59039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+mj-lt"/>
              <a:buAutoNum type="arabicPeriod"/>
              <a:defRPr>
                <a:solidFill>
                  <a:srgbClr val="FFFFFF"/>
                </a:solidFill>
              </a:defRPr>
            </a:lvl3pPr>
            <a:lvl4pPr marL="720000"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 marL="1080000" indent="-18000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379460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3794605" cy="4203315"/>
          </a:xfrm>
        </p:spPr>
        <p:txBody>
          <a:bodyPr/>
          <a:lstStyle>
            <a:lvl1pPr marL="180000" indent="-180000">
              <a:buFont typeface="Arial"/>
              <a:buChar char="•"/>
              <a:defRPr baseline="0">
                <a:solidFill>
                  <a:srgbClr val="FFFFFF"/>
                </a:solidFill>
              </a:defRPr>
            </a:lvl1pPr>
            <a:lvl2pPr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FFFFFF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FFFFFF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E6DF34A-6DF7-4FB9-9257-7605CC7AB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15900" y="215900"/>
            <a:ext cx="8712200" cy="5903913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4017817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FFFFFF"/>
                </a:solidFill>
              </a:defRPr>
            </a:lvl1pPr>
            <a:lvl2pPr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FFFFFF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FFFFFF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4668984" y="1677170"/>
            <a:ext cx="4017817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FFFFFF"/>
                </a:solidFill>
              </a:defRPr>
            </a:lvl1pPr>
            <a:lvl2pPr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FFFFFF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FFFFFF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3A1AD3A-7FA6-4141-8DA7-38960F0AEE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9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4500563" y="0"/>
            <a:ext cx="142875" cy="6191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4017817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668984" y="1677170"/>
            <a:ext cx="4017817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ED28F6C-471A-49D5-A2F5-A54690FF2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4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/>
        </p:nvCxnSpPr>
        <p:spPr>
          <a:xfrm>
            <a:off x="215900" y="6119813"/>
            <a:ext cx="8712200" cy="1587"/>
          </a:xfrm>
          <a:prstGeom prst="line">
            <a:avLst/>
          </a:prstGeom>
          <a:ln w="12700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4A8F01-7D29-4868-9B02-202CE1126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6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15900" y="215900"/>
            <a:ext cx="8712200" cy="5903913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1AD170-F779-42BB-954D-98FDB93DD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00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215900" y="6119813"/>
            <a:ext cx="8712200" cy="1587"/>
          </a:xfrm>
          <a:prstGeom prst="line">
            <a:avLst/>
          </a:prstGeom>
          <a:ln w="12700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9023F5-5F04-4B0D-A6F7-CEC83EA2BC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2171700"/>
            <a:ext cx="2974975" cy="55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8213" y="2171700"/>
            <a:ext cx="2974975" cy="55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26C07-18D8-49E8-9E57-5E7015E337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6711-1498-4DC6-AC7B-48C83A396EE4}" type="datetime1">
              <a:rPr lang="en-GB">
                <a:solidFill>
                  <a:srgbClr val="000000"/>
                </a:solidFill>
              </a:rPr>
              <a:pPr>
                <a:defRPr/>
              </a:pPr>
              <a:t>25/04/2016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4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15900" y="215900"/>
            <a:ext cx="8712200" cy="5903913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22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413257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Logo flow_flip_blue"/>
          <p:cNvPicPr>
            <a:picLocks noChangeAspect="1" noChangeArrowheads="1"/>
          </p:cNvPicPr>
          <p:nvPr userDrawn="1"/>
        </p:nvPicPr>
        <p:blipFill>
          <a:blip r:embed="rId5" cstate="print"/>
          <a:srcRect r="10674" b="6787"/>
          <a:stretch>
            <a:fillRect/>
          </a:stretch>
        </p:blipFill>
        <p:spPr bwMode="auto">
          <a:xfrm>
            <a:off x="3417888" y="2170113"/>
            <a:ext cx="5726112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360363" y="1593850"/>
            <a:ext cx="5903447" cy="30342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360365" y="333375"/>
            <a:ext cx="8408918" cy="8985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25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4543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03" y="1593849"/>
            <a:ext cx="8412480" cy="4651529"/>
          </a:xfrm>
          <a:prstGeom prst="rect">
            <a:avLst/>
          </a:prstGeom>
        </p:spPr>
        <p:txBody>
          <a:bodyPr lIns="54000" tIns="126000" rIns="54000" bIns="126000"/>
          <a:lstStyle>
            <a:lvl1pPr marL="182563" indent="-182563">
              <a:spcBef>
                <a:spcPts val="600"/>
              </a:spcBef>
              <a:spcAft>
                <a:spcPts val="0"/>
              </a:spcAft>
              <a:defRPr sz="1400">
                <a:latin typeface="+mn-lt"/>
              </a:defRPr>
            </a:lvl1pPr>
            <a:lvl2pPr>
              <a:spcBef>
                <a:spcPts val="600"/>
              </a:spcBef>
              <a:spcAft>
                <a:spcPts val="0"/>
              </a:spcAft>
              <a:buSzPct val="85000"/>
              <a:defRPr sz="1400">
                <a:latin typeface="+mn-lt"/>
              </a:defRPr>
            </a:lvl2pPr>
            <a:lvl3pPr marL="355600" indent="-173038">
              <a:spcBef>
                <a:spcPts val="600"/>
              </a:spcBef>
              <a:spcAft>
                <a:spcPts val="0"/>
              </a:spcAft>
              <a:buSzPct val="85000"/>
              <a:tabLst/>
              <a:defRPr sz="1400">
                <a:latin typeface="+mn-lt"/>
              </a:defRPr>
            </a:lvl3pPr>
            <a:lvl4pPr marL="538163" indent="-176213">
              <a:spcBef>
                <a:spcPts val="600"/>
              </a:spcBef>
              <a:spcAft>
                <a:spcPts val="0"/>
              </a:spcAft>
              <a:buSzPct val="85000"/>
              <a:defRPr sz="1400">
                <a:latin typeface="+mn-lt"/>
              </a:defRPr>
            </a:lvl4pPr>
            <a:lvl5pPr marL="720725" indent="-173038">
              <a:spcBef>
                <a:spcPts val="600"/>
              </a:spcBef>
              <a:spcAft>
                <a:spcPts val="0"/>
              </a:spcAft>
              <a:buSzPct val="85000"/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0365" y="361950"/>
            <a:ext cx="8408918" cy="869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63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8235855"/>
              </p:ext>
            </p:extLst>
          </p:nvPr>
        </p:nvGraphicFramePr>
        <p:xfrm>
          <a:off x="6" y="1"/>
          <a:ext cx="15875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1"/>
                        <a:ext cx="158751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360371" y="361950"/>
            <a:ext cx="8408919" cy="869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2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 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125911"/>
              </p:ext>
            </p:extLst>
          </p:nvPr>
        </p:nvGraphicFramePr>
        <p:xfrm>
          <a:off x="6" y="1"/>
          <a:ext cx="15875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1"/>
                        <a:ext cx="158751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360371" y="361950"/>
            <a:ext cx="8408919" cy="869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9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7214-697D-4A89-8E24-C8FC21B779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C9F7-3FBD-4233-B780-F4FCAE5B0589}" type="datetime1">
              <a:rPr lang="en-GB">
                <a:solidFill>
                  <a:srgbClr val="000000"/>
                </a:solidFill>
              </a:rPr>
              <a:pPr>
                <a:defRPr/>
              </a:pPr>
              <a:t>25/04/2016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7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17B8-CBFC-4736-AE05-482DEA1D96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3455-59C4-4810-9398-4BA3854DCCF3}" type="datetime1">
              <a:rPr lang="en-GB">
                <a:solidFill>
                  <a:srgbClr val="000000"/>
                </a:solidFill>
              </a:rPr>
              <a:pPr>
                <a:defRPr/>
              </a:pPr>
              <a:t>25/04/2016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8596" y="6562748"/>
            <a:ext cx="498475" cy="15240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BF487F-C86C-41A7-AE52-3E75503CB6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3643306" y="6561160"/>
            <a:ext cx="2133600" cy="15398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4D2ECC-C6A8-4D55-8091-211E0DE92567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25/04/2016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1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DA5AD-CF53-426A-A28A-101F5AC81B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FD03-329C-4ADC-AF4A-6A37934D5ED9}" type="datetime1">
              <a:rPr lang="en-GB">
                <a:solidFill>
                  <a:srgbClr val="000000"/>
                </a:solidFill>
              </a:rPr>
              <a:pPr>
                <a:defRPr/>
              </a:pPr>
              <a:t>25/04/2016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28B8-B237-4AD1-B2B6-E14292520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41EE-C589-47EF-BBA8-CBA1A9895C7D}" type="datetime1">
              <a:rPr lang="en-GB">
                <a:solidFill>
                  <a:srgbClr val="000000"/>
                </a:solidFill>
              </a:rPr>
              <a:pPr>
                <a:defRPr/>
              </a:pPr>
              <a:t>25/04/2016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8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15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6.xml"/><Relationship Id="rId9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vmlDrawing" Target="../drawings/vmlDrawing9.v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870444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think-cell Slide" r:id="rId16" imgW="216" imgH="216" progId="TCLayout.ActiveDocument.1">
                  <p:embed/>
                </p:oleObj>
              </mc:Choice>
              <mc:Fallback>
                <p:oleObj name="think-cell Slide" r:id="rId1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23850"/>
            <a:ext cx="80406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135937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9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596" y="6562748"/>
            <a:ext cx="498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76B45-EC8F-43B6-81D6-27740088CB7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43306" y="6561160"/>
            <a:ext cx="2133600" cy="153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B1910-53A5-4112-874D-0C3EDA841583}" type="datetime1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25/04/2016</a:t>
            </a:fld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1" descr="Blue&amp;Black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0653" y="6237312"/>
            <a:ext cx="112762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50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fontAlgn="base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fontAlgn="base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fontAlgn="base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fontAlgn="base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2482212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5" descr="C:\Users\dpetrovic\AppData\Local\Microsoft\Windows\Temporary Internet Files\Content.IE5\53FU7LW7\TEL_h_pos_3D_c_25mm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151" y="6399836"/>
            <a:ext cx="658891" cy="2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0"/>
          <p:cNvSpPr txBox="1">
            <a:spLocks/>
          </p:cNvSpPr>
          <p:nvPr userDrawn="1"/>
        </p:nvSpPr>
        <p:spPr bwMode="auto">
          <a:xfrm>
            <a:off x="8464443" y="6234028"/>
            <a:ext cx="60335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B6F0A96-2029-4B0E-A29C-2316D5CCFC85}" type="slidenum">
              <a:rPr lang="en-GB" sz="1400" b="1">
                <a:solidFill>
                  <a:srgbClr val="000000"/>
                </a:solidFill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sr-Latn-RS" sz="6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9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aseline="0">
          <a:solidFill>
            <a:schemeClr val="tx1"/>
          </a:solidFill>
          <a:latin typeface="Verdana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 typeface="Verdana" pitchFamily="34" charset="0"/>
        <a:defRPr sz="1400">
          <a:solidFill>
            <a:schemeClr val="tx1"/>
          </a:solidFill>
          <a:latin typeface="Verdana" pitchFamily="34" charset="0"/>
          <a:ea typeface="+mn-ea"/>
          <a:cs typeface="Arial" pitchFamily="34" charset="0"/>
        </a:defRPr>
      </a:lvl1pPr>
      <a:lvl2pPr marL="182563" indent="-180975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 typeface="Verdana" pitchFamily="34" charset="0"/>
        <a:buChar char="•"/>
        <a:defRPr sz="1400">
          <a:solidFill>
            <a:schemeClr val="tx1"/>
          </a:solidFill>
          <a:latin typeface="Verdana" pitchFamily="34" charset="0"/>
          <a:cs typeface="Arial" pitchFamily="34" charset="0"/>
        </a:defRPr>
      </a:lvl2pPr>
      <a:lvl3pPr marL="355600" indent="-179388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 typeface="Verdana" pitchFamily="34" charset="0"/>
        <a:buChar char="–"/>
        <a:defRPr sz="1400" baseline="0">
          <a:solidFill>
            <a:schemeClr val="tx1"/>
          </a:solidFill>
          <a:latin typeface="Verdana" pitchFamily="34" charset="0"/>
          <a:cs typeface="Arial" pitchFamily="34" charset="0"/>
        </a:defRPr>
      </a:lvl3pPr>
      <a:lvl4pPr marL="538163" indent="-176213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Char char="–"/>
        <a:defRPr sz="1400" baseline="0">
          <a:solidFill>
            <a:schemeClr val="tx1"/>
          </a:solidFill>
          <a:latin typeface="Verdana" pitchFamily="34" charset="0"/>
          <a:cs typeface="Arial" pitchFamily="34" charset="0"/>
        </a:defRPr>
      </a:lvl4pPr>
      <a:lvl5pPr marL="720725" indent="-173038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Verdana" pitchFamily="34" charset="0"/>
          <a:cs typeface="Arial" pitchFamily="34" charset="0"/>
        </a:defRPr>
      </a:lvl5pPr>
      <a:lvl6pPr marL="1543050" indent="-26987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None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498343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think-cell Slide" r:id="rId17" imgW="216" imgH="216" progId="TCLayout.ActiveDocument.1">
                  <p:embed/>
                </p:oleObj>
              </mc:Choice>
              <mc:Fallback>
                <p:oleObj name="think-cell Slide" r:id="rId1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8" y="466725"/>
            <a:ext cx="7694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7" y="1628775"/>
            <a:ext cx="7554912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8484" name="Rectangle 4"/>
          <p:cNvSpPr>
            <a:spLocks noChangeArrowheads="1"/>
          </p:cNvSpPr>
          <p:nvPr/>
        </p:nvSpPr>
        <p:spPr bwMode="auto">
          <a:xfrm>
            <a:off x="1" y="624840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42" tIns="45671" rIns="91342" bIns="45671" anchor="ctr"/>
          <a:lstStyle/>
          <a:p>
            <a:pPr algn="ctr" defTabSz="913430" fontAlgn="base">
              <a:spcBef>
                <a:spcPct val="50000"/>
              </a:spcBef>
              <a:spcAft>
                <a:spcPct val="0"/>
              </a:spcAft>
            </a:pPr>
            <a:endParaRPr lang="sr-Latn-CS" sz="19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284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575" y="6589713"/>
            <a:ext cx="500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/>
            </a:lvl1pPr>
          </a:lstStyle>
          <a:p>
            <a:pPr defTabSz="913430" fontAlgn="base">
              <a:spcAft>
                <a:spcPct val="0"/>
              </a:spcAft>
            </a:pPr>
            <a:fld id="{1631E57E-E341-4FB4-A1E4-FD036C1B3B81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defTabSz="913430"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28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588127"/>
            <a:ext cx="2133600" cy="153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/>
            </a:lvl1pPr>
          </a:lstStyle>
          <a:p>
            <a:pPr defTabSz="913430" fontAlgn="base">
              <a:spcAft>
                <a:spcPct val="0"/>
              </a:spcAft>
            </a:pPr>
            <a:fld id="{19FFC711-254B-43B7-B265-E863EDDA4E5A}" type="datetime1">
              <a:rPr lang="sr-Latn-RS" smtClean="0">
                <a:solidFill>
                  <a:srgbClr val="000000"/>
                </a:solidFill>
                <a:ea typeface="ＭＳ Ｐゴシック" pitchFamily="34" charset="-128"/>
              </a:rPr>
              <a:pPr defTabSz="913430" fontAlgn="base">
                <a:spcAft>
                  <a:spcPct val="0"/>
                </a:spcAft>
              </a:pPr>
              <a:t>25.4.2016</a:t>
            </a:fld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428496" name="Picture 16" descr="Blue&amp;Black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7696206" y="6254751"/>
            <a:ext cx="11049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92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6716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343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0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685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171" indent="-269584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338" indent="-269584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3523" indent="-269584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4695" indent="-269584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1407" indent="-269584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1998121" indent="-269584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4837" indent="-269584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1549" indent="-269584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3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6" algn="l" defTabSz="913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0" algn="l" defTabSz="913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34" algn="l" defTabSz="913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4" algn="l" defTabSz="913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72" algn="l" defTabSz="913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81" algn="l" defTabSz="913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94" algn="l" defTabSz="913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9" algn="l" defTabSz="913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274638"/>
            <a:ext cx="7888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8513" y="1600200"/>
            <a:ext cx="7888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Here is the Master content when you would go into the first line of text and the sentence is long enough to spill into the second line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0"/>
            <a:ext cx="91916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2675" y="6356350"/>
            <a:ext cx="52673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9163" y="6356350"/>
            <a:ext cx="388937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51209C0-16A0-4EF5-9D95-2BE545C9FF0B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9" name="Picture 8" descr="TEL_h_pos_3D_4cp_25m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6216813"/>
            <a:ext cx="110490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4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73025" indent="-73025" algn="l" defTabSz="457200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defRPr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marL="358775" indent="-179388" algn="l" defTabSz="457200" rtl="0" eaLnBrk="1" fontAlgn="base" hangingPunct="1">
        <a:spcBef>
          <a:spcPct val="20000"/>
        </a:spcBef>
        <a:spcAft>
          <a:spcPct val="0"/>
        </a:spcAft>
        <a:buSzPct val="140000"/>
        <a:buFont typeface="Arial" pitchFamily="34" charset="0"/>
        <a:buChar char="•"/>
        <a:defRPr kern="1200">
          <a:solidFill>
            <a:srgbClr val="000000"/>
          </a:solidFill>
          <a:latin typeface="Arial"/>
          <a:ea typeface="ＭＳ Ｐゴシック" charset="-128"/>
          <a:cs typeface="Arial"/>
        </a:defRPr>
      </a:lvl2pPr>
      <a:lvl3pPr marL="539750" indent="-179388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-84" charset="0"/>
        <a:buChar char="–"/>
        <a:defRPr sz="1600" kern="1200">
          <a:solidFill>
            <a:srgbClr val="000000"/>
          </a:solidFill>
          <a:latin typeface="Arial"/>
          <a:ea typeface="ＭＳ Ｐゴシック" charset="-128"/>
          <a:cs typeface="Arial"/>
        </a:defRPr>
      </a:lvl3pPr>
      <a:lvl4pPr marL="719138" indent="-179388" algn="l" defTabSz="457200" rtl="0" eaLnBrk="1" fontAlgn="base" hangingPunct="1">
        <a:spcBef>
          <a:spcPts val="600"/>
        </a:spcBef>
        <a:spcAft>
          <a:spcPct val="0"/>
        </a:spcAft>
        <a:buFont typeface="Calibri" pitchFamily="34" charset="0"/>
        <a:buAutoNum type="arabicPeriod"/>
        <a:defRPr sz="1400" kern="1200">
          <a:solidFill>
            <a:srgbClr val="000000"/>
          </a:solidFill>
          <a:latin typeface="Arial"/>
          <a:ea typeface="ＭＳ Ｐゴシック" charset="-128"/>
          <a:cs typeface="Arial"/>
        </a:defRPr>
      </a:lvl4pPr>
      <a:lvl5pPr marL="898525" indent="-179388" algn="l" defTabSz="457200" rtl="0" eaLnBrk="1" fontAlgn="base" hangingPunct="1">
        <a:spcBef>
          <a:spcPct val="20000"/>
        </a:spcBef>
        <a:spcAft>
          <a:spcPct val="0"/>
        </a:spcAft>
        <a:buFont typeface="Calibri" pitchFamily="34" charset="0"/>
        <a:buAutoNum type="alphaLcPeriod"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oleObject" Target="../embeddings/oleObject21.bin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21.v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image" Target="../media/image51.jpg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oleObject" Target="../embeddings/oleObject22.bin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52.emf"/><Relationship Id="rId2" Type="http://schemas.openxmlformats.org/officeDocument/2006/relationships/tags" Target="../tags/tag105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0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54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53.jpeg"/><Relationship Id="rId2" Type="http://schemas.openxmlformats.org/officeDocument/2006/relationships/tags" Target="../tags/tag114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18.xml"/><Relationship Id="rId11" Type="http://schemas.openxmlformats.org/officeDocument/2006/relationships/image" Target="../media/image13.emf"/><Relationship Id="rId5" Type="http://schemas.openxmlformats.org/officeDocument/2006/relationships/tags" Target="../tags/tag117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116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55.png"/><Relationship Id="rId2" Type="http://schemas.openxmlformats.org/officeDocument/2006/relationships/tags" Target="../tags/tag121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25.xml"/><Relationship Id="rId11" Type="http://schemas.openxmlformats.org/officeDocument/2006/relationships/image" Target="../media/image13.emf"/><Relationship Id="rId5" Type="http://schemas.openxmlformats.org/officeDocument/2006/relationships/tags" Target="../tags/tag124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123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diagramLayout" Target="../diagrams/layout1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diagramData" Target="../diagrams/data1.xml"/><Relationship Id="rId17" Type="http://schemas.openxmlformats.org/officeDocument/2006/relationships/image" Target="../media/image56.jpeg"/><Relationship Id="rId2" Type="http://schemas.openxmlformats.org/officeDocument/2006/relationships/tags" Target="../tags/tag128.xml"/><Relationship Id="rId16" Type="http://schemas.microsoft.com/office/2007/relationships/diagramDrawing" Target="../diagrams/drawing1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32.xml"/><Relationship Id="rId11" Type="http://schemas.openxmlformats.org/officeDocument/2006/relationships/image" Target="../media/image13.emf"/><Relationship Id="rId5" Type="http://schemas.openxmlformats.org/officeDocument/2006/relationships/tags" Target="../tags/tag131.xml"/><Relationship Id="rId15" Type="http://schemas.openxmlformats.org/officeDocument/2006/relationships/diagramColors" Target="../diagrams/colors1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2.xml"/><Relationship Id="rId1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image" Target="../media/image58.jpe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57.jpeg"/><Relationship Id="rId2" Type="http://schemas.openxmlformats.org/officeDocument/2006/relationships/tags" Target="../tags/tag135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39.xml"/><Relationship Id="rId11" Type="http://schemas.openxmlformats.org/officeDocument/2006/relationships/image" Target="../media/image13.emf"/><Relationship Id="rId5" Type="http://schemas.openxmlformats.org/officeDocument/2006/relationships/tags" Target="../tags/tag138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37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microsoft.com/office/2007/relationships/hdphoto" Target="../media/hdphoto1.wdp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tags" Target="../tags/tag20.xml"/><Relationship Id="rId7" Type="http://schemas.openxmlformats.org/officeDocument/2006/relationships/image" Target="../media/image22.jpg"/><Relationship Id="rId12" Type="http://schemas.openxmlformats.org/officeDocument/2006/relationships/image" Target="../media/image27.gi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29.png"/><Relationship Id="rId26" Type="http://schemas.openxmlformats.org/officeDocument/2006/relationships/image" Target="../media/image36.jpeg"/><Relationship Id="rId3" Type="http://schemas.openxmlformats.org/officeDocument/2006/relationships/tags" Target="../tags/tag22.xml"/><Relationship Id="rId21" Type="http://schemas.openxmlformats.org/officeDocument/2006/relationships/image" Target="../media/image31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3.emf"/><Relationship Id="rId25" Type="http://schemas.openxmlformats.org/officeDocument/2006/relationships/image" Target="../media/image35.png"/><Relationship Id="rId2" Type="http://schemas.openxmlformats.org/officeDocument/2006/relationships/tags" Target="../tags/tag21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vmlDrawing" Target="../drawings/vmlDrawing17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34.png"/><Relationship Id="rId5" Type="http://schemas.openxmlformats.org/officeDocument/2006/relationships/tags" Target="../tags/tag2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3.png"/><Relationship Id="rId28" Type="http://schemas.openxmlformats.org/officeDocument/2006/relationships/image" Target="../media/image38.jpeg"/><Relationship Id="rId10" Type="http://schemas.openxmlformats.org/officeDocument/2006/relationships/tags" Target="../tags/tag29.xml"/><Relationship Id="rId19" Type="http://schemas.microsoft.com/office/2007/relationships/hdphoto" Target="../media/hdphoto3.wdp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32.png"/><Relationship Id="rId27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microsoft.com/office/2007/relationships/hdphoto" Target="../media/hdphoto4.wdp"/><Relationship Id="rId3" Type="http://schemas.openxmlformats.org/officeDocument/2006/relationships/tags" Target="../tags/tag35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42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gif"/><Relationship Id="rId1" Type="http://schemas.openxmlformats.org/officeDocument/2006/relationships/vmlDrawing" Target="../drawings/vmlDrawing18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41.jpe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40.emf"/><Relationship Id="rId28" Type="http://schemas.microsoft.com/office/2007/relationships/hdphoto" Target="../media/hdphoto5.wdp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19.vml"/><Relationship Id="rId6" Type="http://schemas.openxmlformats.org/officeDocument/2006/relationships/tags" Target="../tags/tag56.xml"/><Relationship Id="rId11" Type="http://schemas.openxmlformats.org/officeDocument/2006/relationships/image" Target="../media/image45.png"/><Relationship Id="rId5" Type="http://schemas.openxmlformats.org/officeDocument/2006/relationships/tags" Target="../tags/tag55.xml"/><Relationship Id="rId10" Type="http://schemas.openxmlformats.org/officeDocument/2006/relationships/image" Target="../media/image13.emf"/><Relationship Id="rId4" Type="http://schemas.openxmlformats.org/officeDocument/2006/relationships/tags" Target="../tags/tag54.xml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slideLayout" Target="../slideLayouts/slideLayout12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image" Target="../media/image1.emf"/><Relationship Id="rId47" Type="http://schemas.openxmlformats.org/officeDocument/2006/relationships/image" Target="../media/image49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Relationship Id="rId46" Type="http://schemas.microsoft.com/office/2007/relationships/hdphoto" Target="../media/hdphoto6.wdp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tags" Target="../tags/tag85.xml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20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notesSlide" Target="../notesSlides/notesSlide4.xml"/><Relationship Id="rId45" Type="http://schemas.openxmlformats.org/officeDocument/2006/relationships/image" Target="../media/image48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4" Type="http://schemas.openxmlformats.org/officeDocument/2006/relationships/image" Target="../media/image47.jpe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image" Target="../media/image46.png"/><Relationship Id="rId48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86653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170" y="4278061"/>
            <a:ext cx="8441797" cy="435715"/>
          </a:xfrm>
          <a:prstGeom prst="rect">
            <a:avLst/>
          </a:prstGeom>
        </p:spPr>
        <p:txBody>
          <a:bodyPr/>
          <a:lstStyle/>
          <a:p>
            <a:r>
              <a:rPr lang="sr-Latn-RS" sz="2400" b="1" dirty="0" smtClean="0"/>
              <a:t>ICT market in Serbia - trends and perspectives</a:t>
            </a:r>
            <a:endParaRPr lang="en-GB" sz="2400" b="1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283655" y="4724932"/>
            <a:ext cx="5638800" cy="30253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None/>
              <a:defRPr sz="1400" baseline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None/>
              <a:defRPr sz="1400" baseline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Arial" pitchFamily="34" charset="0"/>
              </a:defRPr>
            </a:lvl5pPr>
            <a:lvl6pPr marL="2286000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endParaRPr lang="en-GB" sz="1600" kern="0" dirty="0">
              <a:solidFill>
                <a:srgbClr val="0000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3655" y="4690124"/>
            <a:ext cx="8441797" cy="43571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aseline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sr-Latn-RS" sz="1600" kern="0" dirty="0" smtClean="0">
                <a:solidFill>
                  <a:srgbClr val="000000"/>
                </a:solidFill>
              </a:rPr>
              <a:t>Belgrade, April 26</a:t>
            </a:r>
            <a:endParaRPr lang="en-GB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Right Arrow 16"/>
          <p:cNvSpPr/>
          <p:nvPr/>
        </p:nvSpPr>
        <p:spPr>
          <a:xfrm>
            <a:off x="1619672" y="1628800"/>
            <a:ext cx="1368152" cy="32403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5399583" y="1628800"/>
            <a:ext cx="1364103" cy="33123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08815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think-cell Slide" r:id="rId13" imgW="216" imgH="216" progId="TCLayout.ActiveDocument.1">
                  <p:embed/>
                </p:oleObj>
              </mc:Choice>
              <mc:Fallback>
                <p:oleObj name="think-cell Slide" r:id="rId13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21436" y="764704"/>
            <a:ext cx="6010803" cy="429648"/>
          </a:xfrm>
        </p:spPr>
        <p:txBody>
          <a:bodyPr/>
          <a:lstStyle/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Telenor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Wholesale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72F040C-30C7-4E92-A51F-979F8AED5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6"/>
            </p:custDataLst>
          </p:nvPr>
        </p:nvCxnSpPr>
        <p:spPr>
          <a:xfrm>
            <a:off x="395536" y="1124744"/>
            <a:ext cx="8748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7"/>
            </p:custDataLst>
          </p:nvPr>
        </p:nvSpPr>
        <p:spPr>
          <a:xfrm>
            <a:off x="576064" y="2783501"/>
            <a:ext cx="2411760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dirty="0" smtClean="0">
                <a:solidFill>
                  <a:srgbClr val="FFFFFF"/>
                </a:solidFill>
                <a:latin typeface="Arial" charset="0"/>
              </a:rPr>
              <a:t>FIXED SERVICE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>
            <a:off x="216024" y="260648"/>
            <a:ext cx="395536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2987824" y="4115144"/>
            <a:ext cx="2411760" cy="1008112"/>
          </a:xfrm>
          <a:prstGeom prst="rect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dirty="0" smtClean="0">
                <a:solidFill>
                  <a:srgbClr val="FFFFFF"/>
                </a:solidFill>
                <a:latin typeface="Arial" charset="0"/>
              </a:rPr>
              <a:t>IP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SERVICES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987824" y="1268760"/>
            <a:ext cx="2411760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CONNECTIVITY SERVICES 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5399584" y="2812583"/>
            <a:ext cx="2411760" cy="1008112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solidFill>
                  <a:srgbClr val="FFFFFF"/>
                </a:solidFill>
                <a:latin typeface="Arial" charset="0"/>
              </a:rPr>
              <a:t>T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ELEHOUSING SERVICES 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87" y="4115144"/>
            <a:ext cx="2380313" cy="20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486655" cy="22380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3583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think-cell Slide" r:id="rId13" imgW="216" imgH="216" progId="TCLayout.ActiveDocument.1">
                  <p:embed/>
                </p:oleObj>
              </mc:Choice>
              <mc:Fallback>
                <p:oleObj name="think-cell Slide" r:id="rId13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21436" y="764704"/>
            <a:ext cx="6010803" cy="429648"/>
          </a:xfrm>
        </p:spPr>
        <p:txBody>
          <a:bodyPr/>
          <a:lstStyle/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Telenor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Wholesale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72F040C-30C7-4E92-A51F-979F8AED5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6"/>
            </p:custDataLst>
          </p:nvPr>
        </p:nvCxnSpPr>
        <p:spPr>
          <a:xfrm>
            <a:off x="395536" y="1124744"/>
            <a:ext cx="8748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7"/>
            </p:custDataLst>
          </p:nvPr>
        </p:nvSpPr>
        <p:spPr>
          <a:xfrm>
            <a:off x="6732240" y="260648"/>
            <a:ext cx="2411760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dirty="0" smtClean="0">
                <a:solidFill>
                  <a:srgbClr val="FFFFFF"/>
                </a:solidFill>
                <a:latin typeface="Arial" charset="0"/>
              </a:rPr>
              <a:t>FIXED SERVICE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" name="Rectangle 46"/>
          <p:cNvSpPr/>
          <p:nvPr>
            <p:custDataLst>
              <p:tags r:id="rId8"/>
            </p:custDataLst>
          </p:nvPr>
        </p:nvSpPr>
        <p:spPr>
          <a:xfrm>
            <a:off x="4783023" y="2269797"/>
            <a:ext cx="43895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Registered by RATEL as a Fixed Operator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Owns contract with Customers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Owns assigned Fixed Numbering Ranges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 in CPE equipment and Customer Acquisition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Customer Care and Customer management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Split of responsibilities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9"/>
            </p:custDataLst>
          </p:nvPr>
        </p:nvSpPr>
        <p:spPr>
          <a:xfrm>
            <a:off x="216024" y="260648"/>
            <a:ext cx="395536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109353" y="2269797"/>
            <a:ext cx="45633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connectivity with all National and International operators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proper Billing and CDRs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Fraud protection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environment for Customer </a:t>
            </a: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environment for Fixed Number Portability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Fulfill legislation requirements (Lawful Interception, Data retention)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6379126" y="477329"/>
            <a:ext cx="395536" cy="2864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r-Latn-R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Cable Operator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1878118" y="477330"/>
            <a:ext cx="395536" cy="2864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r-Latn-R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Telenor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14069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21436" y="764704"/>
            <a:ext cx="6010803" cy="429648"/>
          </a:xfrm>
        </p:spPr>
        <p:txBody>
          <a:bodyPr/>
          <a:lstStyle/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Telenor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Wholesale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72F040C-30C7-4E92-A51F-979F8AED5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6"/>
            </p:custDataLst>
          </p:nvPr>
        </p:nvCxnSpPr>
        <p:spPr>
          <a:xfrm>
            <a:off x="395536" y="1124744"/>
            <a:ext cx="8748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7"/>
            </p:custDataLst>
          </p:nvPr>
        </p:nvSpPr>
        <p:spPr>
          <a:xfrm>
            <a:off x="6732240" y="260648"/>
            <a:ext cx="2411760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IP SERVICES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DDoS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>
            <a:off x="216024" y="260648"/>
            <a:ext cx="395536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482" name="Picture 2" descr="C:\Users\bsaponjic\Desktop\wie-das-internet-funktionier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9" y="1484784"/>
            <a:ext cx="3528392" cy="20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3753649"/>
            <a:ext cx="3565509" cy="23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67944" y="1340768"/>
            <a:ext cx="4860032" cy="316835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Transit service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Europe (direct access)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billing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– Flat rate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based (burst-billing)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BGP dynamic routing with the following options: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IPv6 Native / Dual stack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 primary and secondary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 specifications: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Operations &amp; Customer Support: 24/7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67944" y="4653136"/>
            <a:ext cx="4825887" cy="207818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DDoS attacks facts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Telenor can compete to largest carriers offers with own robust systems of dynamic mitigation and detection of DDoS attacks</a:t>
            </a:r>
          </a:p>
        </p:txBody>
      </p:sp>
    </p:spTree>
    <p:extLst>
      <p:ext uri="{BB962C8B-B14F-4D97-AF65-F5344CB8AC3E}">
        <p14:creationId xmlns:p14="http://schemas.microsoft.com/office/powerpoint/2010/main" val="41120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8008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21436" y="764704"/>
            <a:ext cx="6010803" cy="429648"/>
          </a:xfrm>
        </p:spPr>
        <p:txBody>
          <a:bodyPr/>
          <a:lstStyle/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Telenor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Wholesale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72F040C-30C7-4E92-A51F-979F8AED5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6"/>
            </p:custDataLst>
          </p:nvPr>
        </p:nvCxnSpPr>
        <p:spPr>
          <a:xfrm>
            <a:off x="395536" y="1124744"/>
            <a:ext cx="8748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7"/>
            </p:custDataLst>
          </p:nvPr>
        </p:nvSpPr>
        <p:spPr>
          <a:xfrm>
            <a:off x="6732240" y="260648"/>
            <a:ext cx="2411760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CONNECTIVITY 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>
            <a:off x="216024" y="260648"/>
            <a:ext cx="395536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485" name="Picture 5" descr="C:\Users\bsaponjic\Desktop\Mrez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8333"/>
            <a:ext cx="3609975" cy="51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276033" y="1700808"/>
            <a:ext cx="4714875" cy="49244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x-non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r-Latn-CS" sz="16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km of fib</a:t>
            </a:r>
            <a:r>
              <a:rPr lang="sr-Latn-CS" sz="16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optic network in Serbia, 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Montenegro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Hungary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Bulgaria</a:t>
            </a:r>
            <a:endParaRPr lang="sr-Latn-C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sr-Latn-C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r-Latn-CS" sz="1600" dirty="0">
                <a:latin typeface="Arial" panose="020B0604020202020204" pitchFamily="34" charset="0"/>
                <a:cs typeface="Arial" panose="020B0604020202020204" pitchFamily="34" charset="0"/>
              </a:rPr>
              <a:t>The best IP radio </a:t>
            </a:r>
            <a:r>
              <a:rPr lang="sr-Latn-C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networks </a:t>
            </a:r>
            <a:r>
              <a:rPr lang="sr-Latn-CS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r-Latn-C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Serbia and Montenegro, </a:t>
            </a:r>
            <a:r>
              <a:rPr lang="sr-Latn-CS" sz="1600" dirty="0">
                <a:latin typeface="Arial" panose="020B0604020202020204" pitchFamily="34" charset="0"/>
                <a:cs typeface="Arial" panose="020B0604020202020204" pitchFamily="34" charset="0"/>
              </a:rPr>
              <a:t>covering 98% of whole Serbian teritory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sr-Latn-C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r-Latn-CS" sz="1600" dirty="0">
                <a:latin typeface="Arial" panose="020B0604020202020204" pitchFamily="34" charset="0"/>
                <a:cs typeface="Arial" panose="020B0604020202020204" pitchFamily="34" charset="0"/>
              </a:rPr>
              <a:t>Multiple Cross-border links with Hungary, Croatia, Romania</a:t>
            </a:r>
            <a:r>
              <a:rPr lang="sr-Latn-C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Albania, </a:t>
            </a:r>
            <a:r>
              <a:rPr lang="sr-Latn-CS" sz="1600" dirty="0">
                <a:latin typeface="Arial" panose="020B0604020202020204" pitchFamily="34" charset="0"/>
                <a:cs typeface="Arial" panose="020B0604020202020204" pitchFamily="34" charset="0"/>
              </a:rPr>
              <a:t>Bulgaria and Montenegro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sr-Latn-C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r-Latn-CS" sz="1600" dirty="0">
                <a:latin typeface="Arial" panose="020B0604020202020204" pitchFamily="34" charset="0"/>
                <a:cs typeface="Arial" panose="020B0604020202020204" pitchFamily="34" charset="0"/>
              </a:rPr>
              <a:t>Extensive metro networks carring voice, data, IP/MPLS and broadband services </a:t>
            </a:r>
          </a:p>
          <a:p>
            <a:pPr marL="171450" indent="-171450">
              <a:defRPr/>
            </a:pPr>
            <a:endParaRPr lang="sr-Latn-C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r-Latn-CS" sz="1600" dirty="0">
                <a:latin typeface="Arial" panose="020B0604020202020204" pitchFamily="34" charset="0"/>
                <a:cs typeface="Arial" panose="020B0604020202020204" pitchFamily="34" charset="0"/>
              </a:rPr>
              <a:t>High level of Quality of Service is secured by MPLS traffic engineering allowing the guaranty of traffic throughput and route availabilty    </a:t>
            </a:r>
          </a:p>
          <a:p>
            <a:pPr>
              <a:defRPr/>
            </a:pPr>
            <a:endParaRPr lang="en-US" sz="1400" b="1" dirty="0">
              <a:latin typeface="+mj-lt"/>
            </a:endParaRPr>
          </a:p>
          <a:p>
            <a:pPr marL="171450" indent="-171450">
              <a:defRPr/>
            </a:pPr>
            <a:endParaRPr lang="sr-Latn-C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53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7026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21436" y="764704"/>
            <a:ext cx="6010803" cy="429648"/>
          </a:xfrm>
        </p:spPr>
        <p:txBody>
          <a:bodyPr/>
          <a:lstStyle/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Telenor Fixed Wholesale Service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72F040C-30C7-4E92-A51F-979F8AED5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6"/>
            </p:custDataLst>
          </p:nvPr>
        </p:nvCxnSpPr>
        <p:spPr>
          <a:xfrm>
            <a:off x="395536" y="1124744"/>
            <a:ext cx="8748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7"/>
            </p:custDataLst>
          </p:nvPr>
        </p:nvSpPr>
        <p:spPr>
          <a:xfrm>
            <a:off x="6732240" y="260648"/>
            <a:ext cx="2411760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Connectivity</a:t>
            </a:r>
            <a:r>
              <a:rPr lang="sr-Latn-CS" dirty="0" smtClean="0">
                <a:solidFill>
                  <a:srgbClr val="FFFFFF"/>
                </a:solidFill>
                <a:latin typeface="Arial" charset="0"/>
              </a:rPr>
              <a:t> services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>
            <a:off x="216024" y="260648"/>
            <a:ext cx="395536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034866187"/>
              </p:ext>
            </p:extLst>
          </p:nvPr>
        </p:nvGraphicFramePr>
        <p:xfrm>
          <a:off x="216024" y="1412776"/>
          <a:ext cx="8424936" cy="420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3" name="Picture 19" descr="fotka3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89240"/>
            <a:ext cx="2160240" cy="107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203848" y="5589240"/>
            <a:ext cx="4572000" cy="107612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0"/>
              </a:spcAft>
              <a:defRPr/>
            </a:pPr>
            <a:r>
              <a:rPr lang="sr-Latn-CS" sz="1200" b="1" dirty="0">
                <a:latin typeface="+mj-lt"/>
              </a:rPr>
              <a:t>      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Telenor’s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Common Network Operation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(CNOC) provides 24/7 proactive monitoring of whole network with continuous follow-up of network performances</a:t>
            </a:r>
            <a:endParaRPr lang="sr-Latn-C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200" b="1" dirty="0">
              <a:latin typeface="+mj-lt"/>
            </a:endParaRPr>
          </a:p>
          <a:p>
            <a:pPr marL="342900" indent="-342900">
              <a:spcBef>
                <a:spcPts val="400"/>
              </a:spcBef>
              <a:spcAft>
                <a:spcPts val="0"/>
              </a:spcAft>
              <a:defRPr/>
            </a:pPr>
            <a:endParaRPr lang="sr-Latn-C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06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872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21436" y="764704"/>
            <a:ext cx="6010803" cy="429648"/>
          </a:xfrm>
        </p:spPr>
        <p:txBody>
          <a:bodyPr/>
          <a:lstStyle/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Telenor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Wholesale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72F040C-30C7-4E92-A51F-979F8AED5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6"/>
            </p:custDataLst>
          </p:nvPr>
        </p:nvCxnSpPr>
        <p:spPr>
          <a:xfrm>
            <a:off x="395536" y="1124744"/>
            <a:ext cx="8748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7"/>
            </p:custDataLst>
          </p:nvPr>
        </p:nvSpPr>
        <p:spPr>
          <a:xfrm>
            <a:off x="6732240" y="260648"/>
            <a:ext cx="2411760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solidFill>
                  <a:srgbClr val="FFFFFF"/>
                </a:solidFill>
                <a:latin typeface="Arial" charset="0"/>
              </a:rPr>
              <a:t>Telehousing</a:t>
            </a:r>
            <a:r>
              <a:rPr lang="sr-Latn-CS" dirty="0" smtClean="0">
                <a:solidFill>
                  <a:srgbClr val="FFFFFF"/>
                </a:solidFill>
                <a:latin typeface="Arial" charset="0"/>
              </a:rPr>
              <a:t> services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>
            <a:off x="216024" y="260648"/>
            <a:ext cx="395536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" name="Picture 2" descr="C:\Users\tmitrovic\Documents\Razno 2011\THQ slik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3" y="1556792"/>
            <a:ext cx="235405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93" y="4581128"/>
            <a:ext cx="2386007" cy="1827917"/>
          </a:xfrm>
          <a:prstGeom prst="rect">
            <a:avLst/>
          </a:prstGeom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059832" y="1412776"/>
            <a:ext cx="5616623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/>
          <a:lstStyle/>
          <a:p>
            <a:pPr algn="just">
              <a:spcBef>
                <a:spcPts val="4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2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009 in Belgrade with 2600 m²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  <a:defRPr/>
            </a:pP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2015 in Podgorica</a:t>
            </a:r>
            <a:r>
              <a:rPr lang="sr-Latn-C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with 780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  <a:r>
              <a:rPr lang="sr-Latn-C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  <a:defRPr/>
            </a:pPr>
            <a:r>
              <a:rPr lang="sr-Latn-C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separate stand alone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N+1 redundancy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on all mechanical, electrical and connectivity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059832" y="3645024"/>
            <a:ext cx="5616623" cy="29523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/>
          <a:lstStyle/>
          <a:p>
            <a:pPr algn="just">
              <a:spcBef>
                <a:spcPts val="400"/>
              </a:spcBef>
              <a:defRPr/>
            </a:pPr>
            <a:r>
              <a:rPr lang="sr-Latn-R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features :</a:t>
            </a:r>
          </a:p>
          <a:p>
            <a:pPr marL="342900" indent="-342900" algn="just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42U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cabinet (rack) and/or footprint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Customized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solutions-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Cage/separated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room </a:t>
            </a:r>
          </a:p>
          <a:p>
            <a:pPr marL="342900" indent="-342900" algn="just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Video surveillance of each cabinet</a:t>
            </a:r>
          </a:p>
          <a:p>
            <a:pPr marL="342900" indent="-342900" algn="just">
              <a:spcBef>
                <a:spcPts val="400"/>
              </a:spcBef>
              <a:buFont typeface="Arial" charset="0"/>
              <a:buChar char="•"/>
              <a:defRPr/>
            </a:pPr>
            <a:r>
              <a:rPr lang="sr-Latn-C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 27001 certified</a:t>
            </a:r>
          </a:p>
          <a:p>
            <a:pPr marL="342900" indent="-342900" algn="just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portal with real-time monitoring of service parameters such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as: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ower consumption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ideo surveillance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humidity parameters</a:t>
            </a:r>
            <a:endParaRPr lang="sr-Latn-R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Hands &amp; Eyes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r-Latn-R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charset="0"/>
              <a:buChar char="•"/>
              <a:defRPr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Power supply – SA – 99,9999%</a:t>
            </a:r>
          </a:p>
          <a:p>
            <a:pPr marL="342900" indent="-342900" algn="just">
              <a:spcBef>
                <a:spcPts val="400"/>
              </a:spcBef>
              <a:buFont typeface="Arial" charset="0"/>
              <a:buChar char="•"/>
              <a:defRPr/>
            </a:pPr>
            <a:endParaRPr lang="sr-Latn-RS" sz="1000" dirty="0" smtClean="0">
              <a:latin typeface="Verdana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charset="0"/>
              <a:buChar char="•"/>
              <a:defRPr/>
            </a:pPr>
            <a:endParaRPr lang="en-US" sz="1000" dirty="0">
              <a:latin typeface="Verdana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charset="0"/>
              <a:buChar char="•"/>
              <a:defRPr/>
            </a:pPr>
            <a:endParaRPr lang="sr-Latn-CS" sz="1000" b="1" dirty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9309" y="1670611"/>
            <a:ext cx="859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 smtClean="0"/>
              <a:t>Belgrade</a:t>
            </a:r>
            <a:endParaRPr lang="sr-Latn-RS" sz="1000" dirty="0"/>
          </a:p>
        </p:txBody>
      </p:sp>
      <p:sp>
        <p:nvSpPr>
          <p:cNvPr id="20" name="Rectangle 19"/>
          <p:cNvSpPr/>
          <p:nvPr/>
        </p:nvSpPr>
        <p:spPr>
          <a:xfrm>
            <a:off x="1668773" y="4766955"/>
            <a:ext cx="1071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000" dirty="0" smtClean="0"/>
              <a:t>Podgorica</a:t>
            </a:r>
            <a:endParaRPr lang="sr-Latn-RS" sz="1000" dirty="0"/>
          </a:p>
        </p:txBody>
      </p:sp>
      <p:sp>
        <p:nvSpPr>
          <p:cNvPr id="3" name="Rectangle 2"/>
          <p:cNvSpPr/>
          <p:nvPr/>
        </p:nvSpPr>
        <p:spPr>
          <a:xfrm>
            <a:off x="385793" y="3356992"/>
            <a:ext cx="235405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933450"/>
            <a:r>
              <a:rPr lang="en-US" b="1" dirty="0">
                <a:solidFill>
                  <a:srgbClr val="00B0F0"/>
                </a:solidFill>
                <a:latin typeface="Verdana" pitchFamily="34" charset="0"/>
              </a:rPr>
              <a:t>One of the most advanced Data Centers in SEE region</a:t>
            </a:r>
          </a:p>
        </p:txBody>
      </p:sp>
    </p:spTree>
    <p:extLst>
      <p:ext uri="{BB962C8B-B14F-4D97-AF65-F5344CB8AC3E}">
        <p14:creationId xmlns:p14="http://schemas.microsoft.com/office/powerpoint/2010/main" val="26788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>
          <a:xfrm>
            <a:off x="423863" y="3959225"/>
            <a:ext cx="8115300" cy="942975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34" charset="0"/>
                <a:ea typeface="ＭＳ Ｐゴシック" pitchFamily="34" charset="-12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192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466681"/>
              </p:ext>
            </p:extLst>
          </p:nvPr>
        </p:nvGraphicFramePr>
        <p:xfrm>
          <a:off x="1346" y="1591"/>
          <a:ext cx="13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6" y="1591"/>
                        <a:ext cx="134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3224" y="332656"/>
            <a:ext cx="7694613" cy="297979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elenor Group</a:t>
            </a:r>
            <a:r>
              <a:rPr lang="sr-Latn-RS" sz="1800" baseline="0" dirty="0" smtClean="0">
                <a:latin typeface="Arial" pitchFamily="34" charset="0"/>
                <a:cs typeface="Arial" pitchFamily="34" charset="0"/>
              </a:rPr>
              <a:t> global footprint.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1576" y="6877000"/>
            <a:ext cx="500063" cy="152400"/>
          </a:xfrm>
        </p:spPr>
        <p:txBody>
          <a:bodyPr/>
          <a:lstStyle/>
          <a:p>
            <a:fld id="{12202ADF-C4AA-473F-8386-D01F2B896C9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266553"/>
            <a:ext cx="9161712" cy="5045350"/>
            <a:chOff x="-756" y="947686"/>
            <a:chExt cx="9144756" cy="59420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22" b="3994"/>
            <a:stretch/>
          </p:blipFill>
          <p:spPr bwMode="auto">
            <a:xfrm>
              <a:off x="-756" y="947686"/>
              <a:ext cx="9144756" cy="5936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245" y="5732511"/>
              <a:ext cx="1767815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rapezoid 26"/>
            <p:cNvSpPr/>
            <p:nvPr/>
          </p:nvSpPr>
          <p:spPr>
            <a:xfrm rot="19844622">
              <a:off x="3921563" y="3625154"/>
              <a:ext cx="441060" cy="2295990"/>
            </a:xfrm>
            <a:prstGeom prst="trapezoid">
              <a:avLst>
                <a:gd name="adj" fmla="val 43894"/>
              </a:avLst>
            </a:prstGeom>
            <a:solidFill>
              <a:schemeClr val="accent2">
                <a:alpha val="2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642610" y="3528622"/>
              <a:ext cx="57093" cy="519351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366698" y="5462481"/>
              <a:ext cx="445272" cy="540060"/>
            </a:xfrm>
            <a:prstGeom prst="ellipse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03409" y="6001646"/>
              <a:ext cx="1100101" cy="88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700" dirty="0" smtClean="0">
                  <a:solidFill>
                    <a:srgbClr val="FFFFFF"/>
                  </a:solidFill>
                  <a:latin typeface="Telenor" pitchFamily="50" charset="-18"/>
                </a:rPr>
                <a:t>Telenor</a:t>
              </a:r>
            </a:p>
            <a:p>
              <a:r>
                <a:rPr lang="sr-Latn-RS" sz="1200" dirty="0" smtClean="0">
                  <a:solidFill>
                    <a:srgbClr val="FFFFFF"/>
                  </a:solidFill>
                  <a:latin typeface="Telenor" pitchFamily="50" charset="-18"/>
                </a:rPr>
                <a:t>Bulgaria</a:t>
              </a:r>
            </a:p>
            <a:p>
              <a:r>
                <a:rPr lang="sr-Latn-RS" sz="800" dirty="0" smtClean="0">
                  <a:solidFill>
                    <a:srgbClr val="FFFFFF"/>
                  </a:solidFill>
                  <a:latin typeface="Telenor" pitchFamily="50" charset="-18"/>
                </a:rPr>
                <a:t>The second largest</a:t>
              </a:r>
            </a:p>
            <a:p>
              <a:r>
                <a:rPr lang="sr-Latn-RS" sz="800" dirty="0" smtClean="0">
                  <a:solidFill>
                    <a:srgbClr val="FFFFFF"/>
                  </a:solidFill>
                  <a:latin typeface="Telenor" pitchFamily="50" charset="-18"/>
                </a:rPr>
                <a:t>Mobile operator in Bulgaria</a:t>
              </a:r>
              <a:endParaRPr lang="en-US" sz="800" dirty="0">
                <a:solidFill>
                  <a:srgbClr val="FFFFFF"/>
                </a:solidFill>
                <a:latin typeface="Telenor" pitchFamily="50" charset="-18"/>
              </a:endParaRPr>
            </a:p>
          </p:txBody>
        </p:sp>
        <p:sp>
          <p:nvSpPr>
            <p:cNvPr id="31" name="Trapezoid 30"/>
            <p:cNvSpPr/>
            <p:nvPr/>
          </p:nvSpPr>
          <p:spPr>
            <a:xfrm rot="18654813">
              <a:off x="5914498" y="4210228"/>
              <a:ext cx="521002" cy="1828604"/>
            </a:xfrm>
            <a:prstGeom prst="trapezoid">
              <a:avLst>
                <a:gd name="adj" fmla="val 43894"/>
              </a:avLst>
            </a:prstGeom>
            <a:solidFill>
              <a:srgbClr val="7030A0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429296" y="4140690"/>
              <a:ext cx="57093" cy="519351"/>
            </a:xfrm>
            <a:prstGeom prst="ellipse">
              <a:avLst/>
            </a:prstGeom>
            <a:solidFill>
              <a:srgbClr val="A62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644611" y="5563642"/>
              <a:ext cx="445272" cy="540060"/>
            </a:xfrm>
            <a:prstGeom prst="ellipse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32286" y="5847492"/>
              <a:ext cx="97534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dirty="0" smtClean="0">
                  <a:solidFill>
                    <a:srgbClr val="FFFFFF"/>
                  </a:solidFill>
                  <a:latin typeface="Telenor" pitchFamily="50" charset="-18"/>
                </a:rPr>
                <a:t>Telenor</a:t>
              </a:r>
            </a:p>
            <a:p>
              <a:r>
                <a:rPr lang="sr-Latn-RS" sz="1400" dirty="0" smtClean="0">
                  <a:solidFill>
                    <a:srgbClr val="FFFFFF"/>
                  </a:solidFill>
                  <a:latin typeface="Telenor" pitchFamily="50" charset="-18"/>
                </a:rPr>
                <a:t>Myanmar</a:t>
              </a:r>
            </a:p>
            <a:p>
              <a:r>
                <a:rPr lang="sr-Latn-RS" sz="800" dirty="0" smtClean="0">
                  <a:solidFill>
                    <a:srgbClr val="FFFFFF"/>
                  </a:solidFill>
                  <a:latin typeface="Telenor" pitchFamily="50" charset="-18"/>
                </a:rPr>
                <a:t>The new member of Telenor Group family</a:t>
              </a:r>
              <a:endParaRPr lang="en-US" sz="800" dirty="0">
                <a:solidFill>
                  <a:srgbClr val="FFFFFF"/>
                </a:solidFill>
                <a:latin typeface="Telenor" pitchFamily="50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5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7472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/>
          <p:nvPr/>
        </p:nvSpPr>
        <p:spPr>
          <a:xfrm>
            <a:off x="411" y="0"/>
            <a:ext cx="9143588" cy="6866612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45756" fontAlgn="auto">
              <a:spcBef>
                <a:spcPts val="0"/>
              </a:spcBef>
              <a:spcAft>
                <a:spcPts val="0"/>
              </a:spcAft>
            </a:pPr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3" y="3568722"/>
            <a:ext cx="4481840" cy="121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hangingPunct="0">
              <a:lnSpc>
                <a:spcPct val="110000"/>
              </a:lnSpc>
              <a:defRPr sz="1800">
                <a:latin typeface="Telenor" pitchFamily="50" charset="0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We exist to help our customers get the full benefit of being connected. Our success is measured by how passionately they promote us.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036" y="556724"/>
            <a:ext cx="4487262" cy="4462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sr-Latn-RS" b="1" dirty="0" smtClean="0">
                <a:effectLst/>
                <a:latin typeface="Telenor" pitchFamily="50" charset="-18"/>
              </a:rPr>
              <a:t> VISION | EMPOWER SOCIETIES</a:t>
            </a:r>
            <a:endParaRPr lang="en-US" b="1" dirty="0">
              <a:effectLst/>
              <a:latin typeface="Telenor" pitchFamily="50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036" y="2671811"/>
            <a:ext cx="519709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Together" panose="02000503000000020004" pitchFamily="2" charset="0"/>
              </a:defRPr>
            </a:lvl1pPr>
          </a:lstStyle>
          <a:p>
            <a:r>
              <a:rPr lang="sr-Latn-RS" dirty="0">
                <a:solidFill>
                  <a:schemeClr val="tx1"/>
                </a:solidFill>
                <a:latin typeface="Telenor" pitchFamily="50" charset="-18"/>
              </a:rPr>
              <a:t>M</a:t>
            </a:r>
            <a:r>
              <a:rPr lang="en-US" dirty="0">
                <a:solidFill>
                  <a:schemeClr val="tx1"/>
                </a:solidFill>
                <a:latin typeface="Telenor" pitchFamily="50" charset="-18"/>
              </a:rPr>
              <a:t>ISSION</a:t>
            </a:r>
            <a:r>
              <a:rPr lang="sr-Latn-RS" dirty="0">
                <a:solidFill>
                  <a:schemeClr val="tx1"/>
                </a:solidFill>
                <a:latin typeface="Telenor" pitchFamily="50" charset="-18"/>
              </a:rPr>
              <a:t> | </a:t>
            </a:r>
            <a:r>
              <a:rPr lang="en-US" dirty="0">
                <a:solidFill>
                  <a:schemeClr val="tx1"/>
                </a:solidFill>
                <a:latin typeface="Telenor" pitchFamily="50" charset="-18"/>
              </a:rPr>
              <a:t>WE’RE HERE TO HELP </a:t>
            </a:r>
            <a:endParaRPr lang="sr-Latn-RS" dirty="0">
              <a:solidFill>
                <a:schemeClr val="tx1"/>
              </a:solidFill>
              <a:latin typeface="Telenor" pitchFamily="50" charset="-18"/>
            </a:endParaRPr>
          </a:p>
          <a:p>
            <a:r>
              <a:rPr lang="en-US" dirty="0">
                <a:solidFill>
                  <a:schemeClr val="tx1"/>
                </a:solidFill>
                <a:latin typeface="Telenor" pitchFamily="50" charset="-18"/>
              </a:rPr>
              <a:t>OUR CUSTOMERS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072969"/>
            <a:ext cx="4481840" cy="1107996"/>
          </a:xfrm>
          <a:prstGeom prst="homePlate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defRPr/>
            </a:pPr>
            <a:r>
              <a:rPr lang="en-US" sz="1800" dirty="0">
                <a:solidFill>
                  <a:prstClr val="white"/>
                </a:solidFill>
                <a:latin typeface="Telenor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We provide the power </a:t>
            </a:r>
            <a:r>
              <a:rPr lang="sr-Latn-RS" sz="1800" dirty="0" smtClean="0">
                <a:solidFill>
                  <a:prstClr val="white"/>
                </a:solidFill>
                <a:latin typeface="Telenor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 o</a:t>
            </a:r>
            <a:r>
              <a:rPr lang="en-US" sz="1800" dirty="0">
                <a:solidFill>
                  <a:prstClr val="white"/>
                </a:solidFill>
                <a:latin typeface="Telenor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sr-Latn-RS" sz="1800" dirty="0">
                <a:solidFill>
                  <a:prstClr val="white"/>
                </a:solidFill>
                <a:latin typeface="Telenor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Telenor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digital communication, enabling everyone to improve their lives, build societies </a:t>
            </a:r>
            <a:r>
              <a:rPr lang="sr-Latn-RS" sz="1800" dirty="0" smtClean="0">
                <a:solidFill>
                  <a:prstClr val="white"/>
                </a:solidFill>
                <a:latin typeface="Telenor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solidFill>
                  <a:prstClr val="white"/>
                </a:solidFill>
                <a:latin typeface="Telenor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800" dirty="0">
                <a:solidFill>
                  <a:prstClr val="white"/>
                </a:solidFill>
                <a:latin typeface="Telenor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secure a better </a:t>
            </a:r>
            <a:r>
              <a:rPr lang="en-US" sz="1800" dirty="0" smtClean="0">
                <a:solidFill>
                  <a:prstClr val="white"/>
                </a:solidFill>
                <a:latin typeface="Telenor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future </a:t>
            </a:r>
            <a:r>
              <a:rPr lang="en-US" sz="1800" dirty="0">
                <a:solidFill>
                  <a:prstClr val="white"/>
                </a:solidFill>
                <a:latin typeface="Telenor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for all.</a:t>
            </a:r>
            <a:endParaRPr lang="en-US" sz="1800" dirty="0">
              <a:solidFill>
                <a:prstClr val="white"/>
              </a:solidFill>
              <a:latin typeface="Telenor" pitchFamily="50" charset="-18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48" y="81191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645756" fontAlgn="auto">
              <a:spcBef>
                <a:spcPts val="0"/>
              </a:spcBef>
              <a:spcAft>
                <a:spcPts val="0"/>
              </a:spcAft>
            </a:pPr>
            <a:r>
              <a:rPr lang="sr-Latn-RS" sz="2400" b="1" dirty="0" smtClean="0">
                <a:solidFill>
                  <a:prstClr val="white">
                    <a:lumMod val="75000"/>
                  </a:prstClr>
                </a:solidFill>
                <a:latin typeface="Telenor" pitchFamily="50" charset="-18"/>
              </a:rPr>
              <a:t> </a:t>
            </a:r>
            <a:endParaRPr lang="sr-Latn-R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5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02ADF-C4AA-473F-8386-D01F2B896C9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" descr="\\tns-fbu-2f-238.corp.telenor.no\User-238$\t725095\Mine dokumenter\Strategy Communication 2016-2018\01_Strategy Wheel\01_Strategy Wheel\PNG\Strategy Wheel_BW_NEG.pn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7078" y="870982"/>
            <a:ext cx="4951026" cy="522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7408" y="3140968"/>
            <a:ext cx="2736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Securing growth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as the customers’ favourite partner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in digital life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3490" y="548680"/>
            <a:ext cx="7694613" cy="360040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elenor Strategy.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5509120" cy="432048"/>
          </a:xfrm>
        </p:spPr>
        <p:txBody>
          <a:bodyPr/>
          <a:lstStyle/>
          <a:p>
            <a:r>
              <a:rPr lang="sr-Latn-CS" sz="1800" dirty="0" smtClean="0">
                <a:latin typeface="Arial" pitchFamily="34" charset="0"/>
                <a:cs typeface="Arial" pitchFamily="34" charset="0"/>
              </a:rPr>
              <a:t>Main industry trends.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2F040C-30C7-4E92-A51F-979F8AED5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1"/>
            </p:custDataLst>
          </p:nvPr>
        </p:nvCxnSpPr>
        <p:spPr>
          <a:xfrm>
            <a:off x="395536" y="908720"/>
            <a:ext cx="8748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2"/>
            </p:custDataLst>
          </p:nvPr>
        </p:nvSpPr>
        <p:spPr>
          <a:xfrm>
            <a:off x="6732240" y="260648"/>
            <a:ext cx="2411760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dirty="0" smtClean="0">
                <a:solidFill>
                  <a:srgbClr val="FFFFFF"/>
                </a:solidFill>
                <a:latin typeface="Arial" charset="0"/>
              </a:rPr>
              <a:t>Trends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072" y="1845979"/>
            <a:ext cx="339227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Smartphones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 bundling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Voice to data transition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 to postpaid migration</a:t>
            </a:r>
          </a:p>
          <a:p>
            <a:pPr marL="285750" indent="-285750">
              <a:buFont typeface="Arial" pitchFamily="34" charset="0"/>
              <a:buChar char="•"/>
            </a:pPr>
            <a:endParaRPr lang="sr-Latn-R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r-Latn-R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High-speed Internet everywhere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traffic explosion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Connected devices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Mobile broadband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OTT players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networks</a:t>
            </a:r>
          </a:p>
          <a:p>
            <a:pPr marL="285750" indent="-285750">
              <a:buFont typeface="Arial" pitchFamily="34" charset="0"/>
              <a:buChar char="•"/>
            </a:pPr>
            <a:endParaRPr lang="sr-Latn-R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Networks evolution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WiFi widespread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45979"/>
            <a:ext cx="395536" cy="1227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r-Latn-R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mobile</a:t>
            </a: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3358147"/>
            <a:ext cx="395536" cy="1443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r-Latn-R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r-Latn-R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nternet</a:t>
            </a: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5017511"/>
            <a:ext cx="395536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r-Latn-R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neworks</a:t>
            </a: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1845979"/>
            <a:ext cx="4176464" cy="4035627"/>
            <a:chOff x="5002560" y="1988840"/>
            <a:chExt cx="3745904" cy="3541350"/>
          </a:xfrm>
        </p:grpSpPr>
        <p:sp>
          <p:nvSpPr>
            <p:cNvPr id="7" name="Rectangle 6"/>
            <p:cNvSpPr/>
            <p:nvPr/>
          </p:nvSpPr>
          <p:spPr>
            <a:xfrm>
              <a:off x="5002560" y="1990068"/>
              <a:ext cx="1152128" cy="1084455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7088" y="1988841"/>
              <a:ext cx="1152128" cy="1084455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94848" y="1988840"/>
              <a:ext cx="1152128" cy="1084455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02560" y="3222731"/>
              <a:ext cx="1152128" cy="1084455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07088" y="3221504"/>
              <a:ext cx="1152128" cy="1084455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94848" y="3221503"/>
              <a:ext cx="1152128" cy="1084455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04048" y="4445735"/>
              <a:ext cx="1152128" cy="1084455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08576" y="4444508"/>
              <a:ext cx="1152128" cy="1084455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96336" y="4444507"/>
              <a:ext cx="1152128" cy="1084455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TextBox 44"/>
          <p:cNvSpPr txBox="1"/>
          <p:nvPr>
            <p:custDataLst>
              <p:tags r:id="rId3"/>
            </p:custDataLst>
          </p:nvPr>
        </p:nvSpPr>
        <p:spPr>
          <a:xfrm>
            <a:off x="323961" y="260648"/>
            <a:ext cx="395536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7803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16" imgW="216" imgH="216" progId="TCLayout.ActiveDocument.1">
                  <p:embed/>
                </p:oleObj>
              </mc:Choice>
              <mc:Fallback>
                <p:oleObj name="think-cell Slide" r:id="rId1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27584" y="404664"/>
            <a:ext cx="5904656" cy="576064"/>
          </a:xfrm>
        </p:spPr>
        <p:txBody>
          <a:bodyPr/>
          <a:lstStyle/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High speed Internet everywhere will shift consumer behaviour.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72F040C-30C7-4E92-A51F-979F8AED5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6"/>
            </p:custDataLst>
          </p:nvPr>
        </p:nvCxnSpPr>
        <p:spPr>
          <a:xfrm>
            <a:off x="395536" y="1124744"/>
            <a:ext cx="8748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7"/>
            </p:custDataLst>
          </p:nvPr>
        </p:nvSpPr>
        <p:spPr>
          <a:xfrm>
            <a:off x="6732240" y="260648"/>
            <a:ext cx="2411760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dirty="0" smtClean="0">
                <a:solidFill>
                  <a:srgbClr val="FFFFFF"/>
                </a:solidFill>
                <a:latin typeface="Arial" charset="0"/>
              </a:rPr>
              <a:t>Trends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8"/>
            </p:custDataLst>
          </p:nvPr>
        </p:nvSpPr>
        <p:spPr>
          <a:xfrm>
            <a:off x="216024" y="260648"/>
            <a:ext cx="395536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9"/>
            </p:custDataLst>
          </p:nvPr>
        </p:nvCxnSpPr>
        <p:spPr bwMode="auto">
          <a:xfrm>
            <a:off x="1259632" y="5919083"/>
            <a:ext cx="72728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>
            <p:custDataLst>
              <p:tags r:id="rId10"/>
            </p:custDataLst>
          </p:nvPr>
        </p:nvCxnSpPr>
        <p:spPr bwMode="auto">
          <a:xfrm flipV="1">
            <a:off x="1259632" y="1598601"/>
            <a:ext cx="0" cy="4320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1789040" y="4843546"/>
            <a:ext cx="1512168" cy="792088"/>
          </a:xfrm>
          <a:prstGeom prst="roundRect">
            <a:avLst/>
          </a:prstGeom>
          <a:noFill/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www.jaxtr.com/user/img/rates/icon_landline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88" y="4987562"/>
            <a:ext cx="3048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http://images-1.findicons.com/files/icons/1580/devine_icons_part_2/128/my_computer.png"/>
          <p:cNvPicPr>
            <a:picLocks noChangeAspect="1" noChangeArrowheads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5" b="4697"/>
          <a:stretch/>
        </p:blipFill>
        <p:spPr bwMode="auto">
          <a:xfrm>
            <a:off x="2267744" y="5025120"/>
            <a:ext cx="504056" cy="31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http://somethingcliche.com/wp-content/uploads/2011/02/icon.png"/>
          <p:cNvPicPr>
            <a:picLocks noChangeAspect="1" noChangeArrowheads="1"/>
          </p:cNvPicPr>
          <p:nvPr/>
        </p:nvPicPr>
        <p:blipFill rotWithShape="1"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9"/>
          <a:stretch/>
        </p:blipFill>
        <p:spPr bwMode="auto">
          <a:xfrm>
            <a:off x="2762306" y="4975919"/>
            <a:ext cx="432048" cy="3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12283" y="5374024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Voice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1712" y="5374024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Internet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7152" y="5363195"/>
            <a:ext cx="3321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TV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7" descr="http://somethingcliche.com/wp-content/uploads/2011/02/icon.png"/>
          <p:cNvPicPr>
            <a:picLocks noChangeAspect="1" noChangeArrowheads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9"/>
          <a:stretch/>
        </p:blipFill>
        <p:spPr bwMode="auto">
          <a:xfrm>
            <a:off x="3779912" y="4016745"/>
            <a:ext cx="360039" cy="2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http://dribbble.com/system/users/6066/screenshots/164144/videoconf_icon.png?130903603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30498" r="26915" b="31453"/>
          <a:stretch/>
        </p:blipFill>
        <p:spPr bwMode="auto">
          <a:xfrm>
            <a:off x="3851920" y="4312197"/>
            <a:ext cx="360040" cy="3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http://www.activfinancial.com/images/website/tabs-lowlatency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61653"/>
            <a:ext cx="415629" cy="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images-1.findicons.com/files/icons/1580/devine_icons_part_2/128/my_computer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5" b="4697"/>
          <a:stretch/>
        </p:blipFill>
        <p:spPr bwMode="auto">
          <a:xfrm>
            <a:off x="3779912" y="5052923"/>
            <a:ext cx="504056" cy="31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211960" y="4104075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Multi-room 3D/HDTV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52632" y="4379458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Video conferencing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45707" y="4685655"/>
            <a:ext cx="147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Low latency for online gaming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45707" y="5104064"/>
            <a:ext cx="1478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Home office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635896" y="3850082"/>
            <a:ext cx="2088232" cy="1785552"/>
          </a:xfrm>
          <a:prstGeom prst="roundRect">
            <a:avLst>
              <a:gd name="adj" fmla="val 7183"/>
            </a:avLst>
          </a:prstGeom>
          <a:noFill/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7" descr="http://somethingcliche.com/wp-content/uploads/2011/02/icon.pn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9"/>
          <a:stretch/>
        </p:blipFill>
        <p:spPr bwMode="auto">
          <a:xfrm>
            <a:off x="6300193" y="3326795"/>
            <a:ext cx="360039" cy="2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://blog.cbcivideo.com/Portals/23687/images/purpose_icon-resized-600.png"/>
          <p:cNvPicPr>
            <a:picLocks noChangeAspect="1" noChangeArrowheads="1"/>
          </p:cNvPicPr>
          <p:nvPr/>
        </p:nvPicPr>
        <p:blipFill rotWithShape="1">
          <a:blip r:embed="rId2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0" t="38296" r="-797" b="37955"/>
          <a:stretch/>
        </p:blipFill>
        <p:spPr bwMode="auto">
          <a:xfrm>
            <a:off x="6336196" y="3758843"/>
            <a:ext cx="288031" cy="18454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5" descr="http://www.growmap.com/wp-content/uploads/2011/07/web_database_icon.jp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1263" y="4059889"/>
            <a:ext cx="256962" cy="25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7" descr="http://rocketdock.com/images/screenshots/gear-wheel.JPG"/>
          <p:cNvPicPr>
            <a:picLocks noChangeAspect="1" noChangeArrowheads="1"/>
          </p:cNvPicPr>
          <p:nvPr/>
        </p:nvPicPr>
        <p:blipFill rotWithShape="1">
          <a:blip r:embed="rId2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7103" r="52433" b="10449"/>
          <a:stretch/>
        </p:blipFill>
        <p:spPr bwMode="auto">
          <a:xfrm>
            <a:off x="6300193" y="4385148"/>
            <a:ext cx="390960" cy="4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9" descr="http://www.nmbisol.com/images/Video_security_icon.jpg"/>
          <p:cNvPicPr>
            <a:picLocks noChangeAspect="1" noChangeArrowheads="1"/>
          </p:cNvPicPr>
          <p:nvPr/>
        </p:nvPicPr>
        <p:blipFill>
          <a:blip r:embed="rId2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86" y="4912002"/>
            <a:ext cx="373267" cy="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1" descr="http://static.tumblr.com/kqu9qzk/jTckze0q9/black_star_icon_sticker-p217239550772133077qjcl_400.jpg"/>
          <p:cNvPicPr>
            <a:picLocks noChangeAspect="1" noChangeArrowheads="1"/>
          </p:cNvPicPr>
          <p:nvPr/>
        </p:nvPicPr>
        <p:blipFill>
          <a:blip r:embed="rId2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26" y="5159927"/>
            <a:ext cx="351515" cy="3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660232" y="332679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Multi-room </a:t>
            </a:r>
          </a:p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4k/8k TV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60232" y="368683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Point-to-MP</a:t>
            </a:r>
          </a:p>
          <a:p>
            <a:r>
              <a:rPr lang="sr-Latn-RS" sz="900" b="1" dirty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elepresence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0232" y="403758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All data and </a:t>
            </a:r>
          </a:p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content online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60232" y="440691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Remote</a:t>
            </a:r>
          </a:p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60232" y="4896163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Surveillance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60232" y="519900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Killer </a:t>
            </a:r>
          </a:p>
          <a:p>
            <a:r>
              <a:rPr lang="sr-Latn-RS" sz="900" b="1" dirty="0" smtClean="0">
                <a:solidFill>
                  <a:srgbClr val="AACA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aplication</a:t>
            </a:r>
            <a:endParaRPr lang="sr-Latn-RS" sz="900" b="1" dirty="0">
              <a:solidFill>
                <a:srgbClr val="AACA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>
            <p:custDataLst>
              <p:tags r:id="rId14"/>
            </p:custDataLst>
          </p:nvPr>
        </p:nvSpPr>
        <p:spPr>
          <a:xfrm>
            <a:off x="6057903" y="3182779"/>
            <a:ext cx="2088232" cy="2458085"/>
          </a:xfrm>
          <a:prstGeom prst="roundRect">
            <a:avLst>
              <a:gd name="adj" fmla="val 7183"/>
            </a:avLst>
          </a:prstGeom>
          <a:noFill/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Circular Arrow 55"/>
          <p:cNvSpPr/>
          <p:nvPr/>
        </p:nvSpPr>
        <p:spPr>
          <a:xfrm rot="20208185">
            <a:off x="1843213" y="2697686"/>
            <a:ext cx="3290667" cy="3412205"/>
          </a:xfrm>
          <a:prstGeom prst="circularArrow">
            <a:avLst>
              <a:gd name="adj1" fmla="val 8322"/>
              <a:gd name="adj2" fmla="val 1013511"/>
              <a:gd name="adj3" fmla="val 20012653"/>
              <a:gd name="adj4" fmla="val 11208277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ircular Arrow 56"/>
          <p:cNvSpPr/>
          <p:nvPr/>
        </p:nvSpPr>
        <p:spPr>
          <a:xfrm rot="21050781">
            <a:off x="4595243" y="1686015"/>
            <a:ext cx="3319690" cy="3664444"/>
          </a:xfrm>
          <a:prstGeom prst="circularArrow">
            <a:avLst>
              <a:gd name="adj1" fmla="val 8322"/>
              <a:gd name="adj2" fmla="val 960256"/>
              <a:gd name="adj3" fmla="val 20012653"/>
              <a:gd name="adj4" fmla="val 11208277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4365" y="51154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6125" y="37605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4297" y="218752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1000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7544" y="151730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Mbps</a:t>
            </a:r>
            <a:endParaRPr lang="sr-Latn-R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665888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22" imgW="216" imgH="216" progId="TCLayout.ActiveDocument.1">
                  <p:embed/>
                </p:oleObj>
              </mc:Choice>
              <mc:Fallback>
                <p:oleObj name="think-cell Slide" r:id="rId22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8313" y="325438"/>
            <a:ext cx="7620000" cy="511274"/>
          </a:xfrm>
        </p:spPr>
        <p:txBody>
          <a:bodyPr/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Future household in Serbia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671CEA7B-63D4-4DD0-A3AD-354F37C35002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7046" name="Picture 6" descr="http://fennerlaw.files.wordpress.com/2011/02/img_20110130_100541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365418" y="447055"/>
            <a:ext cx="8531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2000" dirty="0" smtClean="0">
                <a:solidFill>
                  <a:srgbClr val="000000"/>
                </a:solidFill>
                <a:latin typeface="Arial" charset="0"/>
              </a:rPr>
              <a:t>The increasingly connected </a:t>
            </a:r>
            <a:r>
              <a:rPr lang="sr-Latn-RS" sz="2000" dirty="0" smtClean="0">
                <a:solidFill>
                  <a:srgbClr val="000000"/>
                </a:solidFill>
                <a:latin typeface="Arial" charset="0"/>
              </a:rPr>
              <a:t>Serbian household.</a:t>
            </a:r>
            <a:endParaRPr lang="sr-Latn-RS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8"/>
            </p:custDataLst>
          </p:nvPr>
        </p:nvSpPr>
        <p:spPr>
          <a:xfrm>
            <a:off x="355910" y="2924944"/>
            <a:ext cx="2902054" cy="166378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82</a:t>
            </a:r>
            <a:r>
              <a:rPr lang="sr-Latn-RS" sz="1600" dirty="0" smtClean="0">
                <a:solidFill>
                  <a:srgbClr val="000000"/>
                </a:solidFill>
                <a:latin typeface="Impact" pitchFamily="34" charset="0"/>
                <a:sym typeface="Wingdings"/>
              </a:rPr>
              <a:t></a:t>
            </a:r>
            <a:r>
              <a:rPr lang="sr-Latn-RS" sz="4800" dirty="0" smtClean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latin typeface="Impact" pitchFamily="34" charset="0"/>
              </a:rPr>
              <a:t>90%</a:t>
            </a:r>
            <a:r>
              <a:rPr lang="sr-Latn-RS" sz="3600" dirty="0" smtClean="0">
                <a:solidFill>
                  <a:srgbClr val="000000"/>
                </a:solidFill>
                <a:latin typeface="Impact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000000"/>
                </a:solidFill>
                <a:latin typeface="Arial" charset="0"/>
              </a:rPr>
              <a:t>of h</a:t>
            </a:r>
            <a:r>
              <a:rPr lang="sr-Latn-RS" sz="1200" dirty="0" smtClean="0">
                <a:solidFill>
                  <a:srgbClr val="000000"/>
                </a:solidFill>
                <a:latin typeface="Arial" charset="0"/>
              </a:rPr>
              <a:t>ousehold</a:t>
            </a:r>
            <a:r>
              <a:rPr lang="nb-NO" sz="1200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sr-Latn-RS" sz="1200" dirty="0" smtClean="0">
                <a:solidFill>
                  <a:srgbClr val="000000"/>
                </a:solidFill>
                <a:latin typeface="Arial" charset="0"/>
              </a:rPr>
              <a:t> will have mobile phone</a:t>
            </a:r>
            <a:r>
              <a:rPr lang="nb-NO" sz="1200" dirty="0" smtClean="0">
                <a:solidFill>
                  <a:srgbClr val="000000"/>
                </a:solidFill>
                <a:latin typeface="Arial" charset="0"/>
              </a:rPr>
              <a:t>, of which </a:t>
            </a:r>
            <a:r>
              <a:rPr lang="sr-Latn-RS" sz="1600" dirty="0">
                <a:solidFill>
                  <a:srgbClr val="000000"/>
                </a:solidFill>
                <a:latin typeface="Impact" pitchFamily="34" charset="0"/>
              </a:rPr>
              <a:t>~30</a:t>
            </a:r>
            <a:r>
              <a:rPr lang="sr-Latn-RS" sz="1600" dirty="0" smtClean="0">
                <a:solidFill>
                  <a:srgbClr val="000000"/>
                </a:solidFill>
                <a:latin typeface="Impact" pitchFamily="34" charset="0"/>
              </a:rPr>
              <a:t>%</a:t>
            </a:r>
            <a:endParaRPr lang="sr-Latn-R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000000"/>
                </a:solidFill>
                <a:latin typeface="Arial" charset="0"/>
              </a:rPr>
              <a:t>will have</a:t>
            </a:r>
            <a:r>
              <a:rPr lang="sr-Latn-RS" sz="1200" dirty="0" smtClean="0">
                <a:solidFill>
                  <a:srgbClr val="000000"/>
                </a:solidFill>
                <a:latin typeface="Arial" charset="0"/>
              </a:rPr>
              <a:t> WiFi enabled</a:t>
            </a:r>
            <a:r>
              <a:rPr lang="nb-NO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r-Latn-RS" sz="1200" dirty="0" smtClean="0">
                <a:solidFill>
                  <a:srgbClr val="000000"/>
                </a:solidFill>
                <a:latin typeface="Arial" charset="0"/>
              </a:rPr>
              <a:t>SMARTHPHONES </a:t>
            </a:r>
            <a:endParaRPr lang="sr-Latn-R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64" name="Picture 24" descr="http://www.laptopsarena.com/wp-content/uploads/2010/01/images-for-laptop-skins.jp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0000" l="1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27" y="5439163"/>
            <a:ext cx="1810166" cy="144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66" name="Picture 26" descr="http://dlink-wireless-router.com/wp-content/uploads/2010/11/belkin-wireless-router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6250" l="31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9" y="5327559"/>
            <a:ext cx="1055034" cy="83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>
            <p:custDataLst>
              <p:tags r:id="rId11"/>
            </p:custDataLst>
          </p:nvPr>
        </p:nvSpPr>
        <p:spPr>
          <a:xfrm>
            <a:off x="3401980" y="2924944"/>
            <a:ext cx="3039543" cy="1663787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10</a:t>
            </a:r>
            <a:r>
              <a:rPr lang="sr-Latn-RS" dirty="0" smtClean="0">
                <a:solidFill>
                  <a:srgbClr val="000000"/>
                </a:solidFill>
                <a:latin typeface="Impact" pitchFamily="34" charset="0"/>
                <a:sym typeface="Wingdings"/>
              </a:rPr>
              <a:t></a:t>
            </a:r>
            <a:r>
              <a:rPr lang="nb-NO" sz="4800" dirty="0" smtClean="0">
                <a:solidFill>
                  <a:srgbClr val="000000"/>
                </a:solidFill>
                <a:latin typeface="Impact" pitchFamily="34" charset="0"/>
              </a:rPr>
              <a:t>60</a:t>
            </a:r>
            <a:r>
              <a:rPr lang="sr-Latn-RS" sz="4800" dirty="0" smtClean="0">
                <a:solidFill>
                  <a:srgbClr val="000000"/>
                </a:solidFill>
                <a:latin typeface="Impact" pitchFamily="34" charset="0"/>
              </a:rPr>
              <a:t>%</a:t>
            </a:r>
            <a:endParaRPr lang="sr-Latn-RS" sz="3600" dirty="0" smtClean="0">
              <a:solidFill>
                <a:srgbClr val="000000"/>
              </a:solidFill>
              <a:latin typeface="Impac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1200" dirty="0" smtClean="0">
                <a:solidFill>
                  <a:srgbClr val="000000"/>
                </a:solidFill>
                <a:latin typeface="Arial" charset="0"/>
              </a:rPr>
              <a:t>of all connected HH</a:t>
            </a:r>
            <a:r>
              <a:rPr lang="nb-NO" sz="1200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sr-Latn-RS" sz="1200" dirty="0" smtClean="0">
                <a:solidFill>
                  <a:srgbClr val="000000"/>
                </a:solidFill>
                <a:latin typeface="Arial" charset="0"/>
              </a:rPr>
              <a:t> will use </a:t>
            </a:r>
            <a:r>
              <a:rPr lang="nb-NO" sz="1200" dirty="0" smtClean="0">
                <a:solidFill>
                  <a:srgbClr val="000000"/>
                </a:solidFill>
                <a:latin typeface="Arial" charset="0"/>
              </a:rPr>
              <a:t>WiFi </a:t>
            </a:r>
            <a:r>
              <a:rPr lang="sr-Latn-RS" sz="1200" dirty="0" smtClean="0">
                <a:solidFill>
                  <a:srgbClr val="000000"/>
                </a:solidFill>
                <a:latin typeface="Arial" charset="0"/>
              </a:rPr>
              <a:t>for accessing Internet via laptops, tablets, smartphones</a:t>
            </a:r>
            <a:endParaRPr lang="sr-Latn-R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6876256" y="1651072"/>
            <a:ext cx="2091564" cy="3231654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7</a:t>
            </a:r>
            <a:r>
              <a:rPr lang="sr-Latn-R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0%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dirty="0" smtClean="0">
                <a:solidFill>
                  <a:srgbClr val="000000"/>
                </a:solidFill>
                <a:latin typeface="Arial" charset="0"/>
              </a:rPr>
              <a:t>of all data traffic will take place indoor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i="1" dirty="0" smtClean="0">
                <a:solidFill>
                  <a:srgbClr val="000000"/>
                </a:solidFill>
                <a:latin typeface="Arial" charset="0"/>
              </a:rPr>
              <a:t>(desktops, laptops, smartphones, tablets)</a:t>
            </a:r>
            <a:r>
              <a:rPr lang="nb-NO" sz="1400" i="1" dirty="0" smtClean="0">
                <a:solidFill>
                  <a:srgbClr val="000000"/>
                </a:solidFill>
                <a:latin typeface="Arial" charset="0"/>
              </a:rPr>
              <a:t>, consumer electronics</a:t>
            </a:r>
            <a:endParaRPr lang="sr-Latn-R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3"/>
            </p:custDataLst>
          </p:nvPr>
        </p:nvSpPr>
        <p:spPr>
          <a:xfrm>
            <a:off x="6698677" y="6487452"/>
            <a:ext cx="18373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050" i="1" dirty="0" smtClean="0">
                <a:solidFill>
                  <a:srgbClr val="000000"/>
                </a:solidFill>
                <a:latin typeface="Arial" charset="0"/>
              </a:rPr>
              <a:t>*</a:t>
            </a:r>
            <a:r>
              <a:rPr lang="sr-Latn-RS" sz="1050" i="1" dirty="0" smtClean="0">
                <a:solidFill>
                  <a:srgbClr val="FF0000"/>
                </a:solidFill>
                <a:latin typeface="Arial" charset="0"/>
              </a:rPr>
              <a:t>2016 </a:t>
            </a:r>
            <a:r>
              <a:rPr lang="sr-Latn-RS" sz="1050" i="1" dirty="0" smtClean="0">
                <a:solidFill>
                  <a:srgbClr val="000000"/>
                </a:solidFill>
                <a:latin typeface="Arial" charset="0"/>
              </a:rPr>
              <a:t>to 2020 development</a:t>
            </a:r>
            <a:endParaRPr lang="sr-Latn-RS" sz="105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4"/>
            </p:custDataLst>
          </p:nvPr>
        </p:nvSpPr>
        <p:spPr>
          <a:xfrm>
            <a:off x="3404665" y="4713798"/>
            <a:ext cx="3039543" cy="151879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dirty="0" smtClean="0">
                <a:solidFill>
                  <a:srgbClr val="000000"/>
                </a:solidFill>
                <a:latin typeface="Impact" pitchFamily="34" charset="0"/>
              </a:rPr>
              <a:t>&lt;</a:t>
            </a:r>
            <a:r>
              <a:rPr lang="sr-Latn-R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15%</a:t>
            </a:r>
            <a:r>
              <a:rPr lang="sr-Latn-RS" sz="2000" dirty="0" smtClean="0">
                <a:solidFill>
                  <a:srgbClr val="000000"/>
                </a:solidFill>
                <a:latin typeface="Impact" pitchFamily="34" charset="0"/>
                <a:sym typeface="Wingdings"/>
              </a:rPr>
              <a:t></a:t>
            </a:r>
            <a:r>
              <a:rPr lang="sr-Latn-RS" sz="4800" dirty="0" smtClean="0">
                <a:solidFill>
                  <a:srgbClr val="000000"/>
                </a:solidFill>
                <a:latin typeface="Impact" pitchFamily="34" charset="0"/>
              </a:rPr>
              <a:t>45%</a:t>
            </a:r>
            <a:r>
              <a:rPr lang="sr-Latn-RS" sz="4000" dirty="0" smtClean="0">
                <a:solidFill>
                  <a:srgbClr val="000000"/>
                </a:solidFill>
                <a:latin typeface="Impact" pitchFamily="34" charset="0"/>
              </a:rPr>
              <a:t> </a:t>
            </a:r>
            <a:r>
              <a:rPr lang="sr-Latn-RS" sz="1400" dirty="0" smtClean="0">
                <a:solidFill>
                  <a:srgbClr val="000000"/>
                </a:solidFill>
                <a:latin typeface="Arial" charset="0"/>
              </a:rPr>
              <a:t>of consumer eletronics</a:t>
            </a:r>
            <a:r>
              <a:rPr lang="nb-NO" sz="1400" dirty="0" smtClean="0">
                <a:solidFill>
                  <a:srgbClr val="000000"/>
                </a:solidFill>
                <a:latin typeface="Arial" charset="0"/>
              </a:rPr>
              <a:t> will be </a:t>
            </a:r>
            <a:r>
              <a:rPr lang="sr-Latn-RS" sz="1400" dirty="0" smtClean="0">
                <a:solidFill>
                  <a:srgbClr val="000000"/>
                </a:solidFill>
                <a:latin typeface="Arial" charset="0"/>
              </a:rPr>
              <a:t>connected </a:t>
            </a:r>
            <a:endParaRPr lang="sr-Latn-RS" sz="1400" dirty="0" smtClean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15"/>
            </p:custDataLst>
          </p:nvPr>
        </p:nvSpPr>
        <p:spPr>
          <a:xfrm>
            <a:off x="8134014" y="5810738"/>
            <a:ext cx="787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2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Impact" pitchFamily="34" charset="0"/>
              </a:rPr>
              <a:t>2016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16"/>
            </p:custDataLst>
          </p:nvPr>
        </p:nvSpPr>
        <p:spPr>
          <a:xfrm>
            <a:off x="8124708" y="6131915"/>
            <a:ext cx="8226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2400" dirty="0" smtClean="0">
                <a:ln w="18415" cmpd="sng">
                  <a:noFill/>
                  <a:prstDash val="solid"/>
                </a:ln>
                <a:solidFill>
                  <a:srgbClr val="000000"/>
                </a:solidFill>
                <a:latin typeface="Impact" pitchFamily="34" charset="0"/>
              </a:rPr>
              <a:t>2020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17"/>
            </p:custDataLst>
          </p:nvPr>
        </p:nvSpPr>
        <p:spPr>
          <a:xfrm>
            <a:off x="365418" y="1682786"/>
            <a:ext cx="6078790" cy="1098142"/>
          </a:xfrm>
          <a:prstGeom prst="rect">
            <a:avLst/>
          </a:prstGeom>
          <a:solidFill>
            <a:schemeClr val="accent3">
              <a:alpha val="62000"/>
            </a:schemeClr>
          </a:solidFill>
        </p:spPr>
        <p:txBody>
          <a:bodyPr wrap="non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30</a:t>
            </a:r>
            <a:r>
              <a:rPr lang="sr-Latn-RS" dirty="0" smtClean="0">
                <a:solidFill>
                  <a:srgbClr val="000000"/>
                </a:solidFill>
                <a:latin typeface="Impact" pitchFamily="34" charset="0"/>
                <a:sym typeface="Wingdings"/>
              </a:rPr>
              <a:t></a:t>
            </a:r>
            <a:r>
              <a:rPr lang="sr-Latn-RS" sz="5400" dirty="0" smtClean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latin typeface="Impact" pitchFamily="34" charset="0"/>
                <a:sym typeface="Wingdings"/>
              </a:rPr>
              <a:t>70</a:t>
            </a:r>
            <a:r>
              <a:rPr lang="sr-Latn-RS" sz="5400" dirty="0" smtClean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latin typeface="Impact" pitchFamily="34" charset="0"/>
              </a:rPr>
              <a:t>%</a:t>
            </a:r>
          </a:p>
        </p:txBody>
      </p:sp>
      <p:sp>
        <p:nvSpPr>
          <p:cNvPr id="12" name="TextBox 11"/>
          <p:cNvSpPr txBox="1"/>
          <p:nvPr>
            <p:custDataLst>
              <p:tags r:id="rId18"/>
            </p:custDataLst>
          </p:nvPr>
        </p:nvSpPr>
        <p:spPr>
          <a:xfrm>
            <a:off x="2123728" y="2473151"/>
            <a:ext cx="2650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HHs will have private WiFi</a:t>
            </a:r>
            <a:endParaRPr lang="sr-Latn-R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9"/>
            </p:custDataLst>
          </p:nvPr>
        </p:nvSpPr>
        <p:spPr>
          <a:xfrm>
            <a:off x="355910" y="4713798"/>
            <a:ext cx="2902054" cy="15187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55</a:t>
            </a:r>
            <a:r>
              <a:rPr lang="sr-Latn-RS" sz="2000" dirty="0" smtClean="0">
                <a:solidFill>
                  <a:srgbClr val="000000"/>
                </a:solidFill>
                <a:latin typeface="Impact" pitchFamily="34" charset="0"/>
                <a:sym typeface="Wingdings"/>
              </a:rPr>
              <a:t></a:t>
            </a:r>
            <a:r>
              <a:rPr lang="sr-Latn-RS" sz="4800" dirty="0" smtClean="0">
                <a:solidFill>
                  <a:srgbClr val="000000"/>
                </a:solidFill>
                <a:latin typeface="Impact" pitchFamily="34" charset="0"/>
              </a:rPr>
              <a:t>70%</a:t>
            </a:r>
            <a:r>
              <a:rPr lang="sr-Latn-RS" sz="3600" dirty="0" smtClean="0">
                <a:solidFill>
                  <a:srgbClr val="000000"/>
                </a:solidFill>
                <a:latin typeface="Impact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nb-NO" sz="1200" dirty="0" smtClean="0">
                <a:solidFill>
                  <a:srgbClr val="000000"/>
                </a:solidFill>
                <a:latin typeface="Arial" charset="0"/>
              </a:rPr>
              <a:t>f h</a:t>
            </a:r>
            <a:r>
              <a:rPr lang="sr-Latn-RS" sz="1200" dirty="0" smtClean="0">
                <a:solidFill>
                  <a:srgbClr val="000000"/>
                </a:solidFill>
                <a:latin typeface="Arial" charset="0"/>
              </a:rPr>
              <a:t>ousehold</a:t>
            </a:r>
            <a:r>
              <a:rPr lang="nb-NO" sz="1200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sr-Latn-RS" sz="1200" dirty="0" smtClean="0">
                <a:solidFill>
                  <a:srgbClr val="000000"/>
                </a:solidFill>
                <a:latin typeface="Arial" charset="0"/>
              </a:rPr>
              <a:t> will have </a:t>
            </a:r>
            <a:r>
              <a:rPr lang="nb-NO" sz="1200" dirty="0" smtClean="0">
                <a:solidFill>
                  <a:srgbClr val="000000"/>
                </a:solidFill>
                <a:latin typeface="Arial" charset="0"/>
              </a:rPr>
              <a:t>fixed </a:t>
            </a:r>
            <a:r>
              <a:rPr lang="sr-Latn-RS" sz="1200" dirty="0" smtClean="0">
                <a:solidFill>
                  <a:srgbClr val="000000"/>
                </a:solidFill>
                <a:latin typeface="Arial" charset="0"/>
              </a:rPr>
              <a:t>Internet access</a:t>
            </a:r>
          </a:p>
        </p:txBody>
      </p:sp>
      <p:pic>
        <p:nvPicPr>
          <p:cNvPr id="31" name="Picture 8" descr="http://flagspot.net/images/r/rs-st1.gif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0"/>
          <a:stretch/>
        </p:blipFill>
        <p:spPr bwMode="auto">
          <a:xfrm>
            <a:off x="8471928" y="216737"/>
            <a:ext cx="495892" cy="3074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1506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27584" y="404664"/>
            <a:ext cx="5753881" cy="576064"/>
          </a:xfrm>
        </p:spPr>
        <p:txBody>
          <a:bodyPr/>
          <a:lstStyle/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Networks evolution: more, higher, faster, everywhere.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5"/>
            </p:custDataLst>
          </p:nvPr>
        </p:nvCxnSpPr>
        <p:spPr>
          <a:xfrm>
            <a:off x="395536" y="1124744"/>
            <a:ext cx="8748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6"/>
            </p:custDataLst>
          </p:nvPr>
        </p:nvSpPr>
        <p:spPr>
          <a:xfrm>
            <a:off x="6732240" y="260648"/>
            <a:ext cx="2411760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dirty="0" smtClean="0">
                <a:solidFill>
                  <a:srgbClr val="FFFFFF"/>
                </a:solidFill>
                <a:latin typeface="Arial" charset="0"/>
              </a:rPr>
              <a:t>Trends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TextBox 47"/>
          <p:cNvSpPr txBox="1"/>
          <p:nvPr>
            <p:custDataLst>
              <p:tags r:id="rId7"/>
            </p:custDataLst>
          </p:nvPr>
        </p:nvSpPr>
        <p:spPr>
          <a:xfrm>
            <a:off x="216024" y="260648"/>
            <a:ext cx="395536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8" y="2132856"/>
            <a:ext cx="7922752" cy="327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060388" y="3624457"/>
            <a:ext cx="588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anose="020B0806030902050204" pitchFamily="34" charset="0"/>
              </a:rPr>
              <a:t>5G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8381" y="3018986"/>
            <a:ext cx="864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Satellite internet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0452" y="2338953"/>
            <a:ext cx="15284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Balloon powered Internet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4057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think-cell Slide" r:id="rId41" imgW="216" imgH="216" progId="TCLayout.ActiveDocument.1">
                  <p:embed/>
                </p:oleObj>
              </mc:Choice>
              <mc:Fallback>
                <p:oleObj name="think-cell Slide" r:id="rId4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4" y="409259"/>
            <a:ext cx="5659984" cy="427454"/>
          </a:xfrm>
        </p:spPr>
        <p:txBody>
          <a:bodyPr/>
          <a:lstStyle/>
          <a:p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Snapshot of ICT market in Serbia. Key players &amp; RMS.</a:t>
            </a:r>
            <a:endParaRPr lang="sr-Latn-R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309320"/>
            <a:ext cx="4889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¹Cal</a:t>
            </a:r>
            <a:r>
              <a:rPr lang="en-US" sz="10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</a:t>
            </a:r>
            <a:r>
              <a:rPr lang="sr-Latn-RS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ated ICT shares other than mobile are indicative, due to lack of valid data </a:t>
            </a:r>
          </a:p>
        </p:txBody>
      </p:sp>
      <p:cxnSp>
        <p:nvCxnSpPr>
          <p:cNvPr id="80" name="Straight Connector 79"/>
          <p:cNvCxnSpPr/>
          <p:nvPr>
            <p:custDataLst>
              <p:tags r:id="rId4"/>
            </p:custDataLst>
          </p:nvPr>
        </p:nvCxnSpPr>
        <p:spPr bwMode="auto">
          <a:xfrm>
            <a:off x="1398588" y="5734050"/>
            <a:ext cx="6486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Rectangle 85"/>
          <p:cNvSpPr/>
          <p:nvPr>
            <p:custDataLst>
              <p:tags r:id="rId5"/>
            </p:custDataLst>
          </p:nvPr>
        </p:nvSpPr>
        <p:spPr bwMode="auto">
          <a:xfrm>
            <a:off x="1403350" y="1663700"/>
            <a:ext cx="3852863" cy="8953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1" name="Rectangle 80"/>
          <p:cNvSpPr/>
          <p:nvPr>
            <p:custDataLst>
              <p:tags r:id="rId6"/>
            </p:custDataLst>
          </p:nvPr>
        </p:nvSpPr>
        <p:spPr bwMode="auto">
          <a:xfrm>
            <a:off x="7429500" y="3495675"/>
            <a:ext cx="450850" cy="223837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2" name="Rectangle 81"/>
          <p:cNvSpPr/>
          <p:nvPr>
            <p:custDataLst>
              <p:tags r:id="rId7"/>
            </p:custDataLst>
          </p:nvPr>
        </p:nvSpPr>
        <p:spPr bwMode="auto">
          <a:xfrm>
            <a:off x="7429500" y="3087688"/>
            <a:ext cx="450850" cy="407988"/>
          </a:xfrm>
          <a:prstGeom prst="rect">
            <a:avLst/>
          </a:prstGeom>
          <a:solidFill>
            <a:srgbClr val="C30C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3" name="Rectangle 82"/>
          <p:cNvSpPr/>
          <p:nvPr>
            <p:custDataLst>
              <p:tags r:id="rId8"/>
            </p:custDataLst>
          </p:nvPr>
        </p:nvSpPr>
        <p:spPr bwMode="auto">
          <a:xfrm>
            <a:off x="7429500" y="1663700"/>
            <a:ext cx="450850" cy="1423988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7" name="Rectangle 86"/>
          <p:cNvSpPr/>
          <p:nvPr>
            <p:custDataLst>
              <p:tags r:id="rId9"/>
            </p:custDataLst>
          </p:nvPr>
        </p:nvSpPr>
        <p:spPr bwMode="auto">
          <a:xfrm>
            <a:off x="6732588" y="3698875"/>
            <a:ext cx="696913" cy="2035175"/>
          </a:xfrm>
          <a:prstGeom prst="rect">
            <a:avLst/>
          </a:prstGeom>
          <a:solidFill>
            <a:srgbClr val="C30C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8" name="Rectangle 87"/>
          <p:cNvSpPr/>
          <p:nvPr>
            <p:custDataLst>
              <p:tags r:id="rId10"/>
            </p:custDataLst>
          </p:nvPr>
        </p:nvSpPr>
        <p:spPr bwMode="auto">
          <a:xfrm>
            <a:off x="6732588" y="2681288"/>
            <a:ext cx="696913" cy="1017588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9" name="Rectangle 88"/>
          <p:cNvSpPr/>
          <p:nvPr>
            <p:custDataLst>
              <p:tags r:id="rId11"/>
            </p:custDataLst>
          </p:nvPr>
        </p:nvSpPr>
        <p:spPr bwMode="auto">
          <a:xfrm>
            <a:off x="6732588" y="1663700"/>
            <a:ext cx="696913" cy="1017588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0" name="Rectangle 89"/>
          <p:cNvSpPr/>
          <p:nvPr>
            <p:custDataLst>
              <p:tags r:id="rId12"/>
            </p:custDataLst>
          </p:nvPr>
        </p:nvSpPr>
        <p:spPr bwMode="auto">
          <a:xfrm>
            <a:off x="5256213" y="1744663"/>
            <a:ext cx="1476375" cy="3989388"/>
          </a:xfrm>
          <a:prstGeom prst="rect">
            <a:avLst/>
          </a:prstGeom>
          <a:solidFill>
            <a:srgbClr val="C30C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1" name="Rectangle 90"/>
          <p:cNvSpPr/>
          <p:nvPr>
            <p:custDataLst>
              <p:tags r:id="rId13"/>
            </p:custDataLst>
          </p:nvPr>
        </p:nvSpPr>
        <p:spPr bwMode="auto">
          <a:xfrm>
            <a:off x="5256213" y="1663700"/>
            <a:ext cx="1476375" cy="80963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4" name="Rectangle 83"/>
          <p:cNvSpPr/>
          <p:nvPr>
            <p:custDataLst>
              <p:tags r:id="rId14"/>
            </p:custDataLst>
          </p:nvPr>
        </p:nvSpPr>
        <p:spPr bwMode="auto">
          <a:xfrm>
            <a:off x="1403350" y="3983038"/>
            <a:ext cx="3852863" cy="1751013"/>
          </a:xfrm>
          <a:prstGeom prst="rect">
            <a:avLst/>
          </a:prstGeom>
          <a:solidFill>
            <a:srgbClr val="00A6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5" name="Rectangle 84"/>
          <p:cNvSpPr/>
          <p:nvPr>
            <p:custDataLst>
              <p:tags r:id="rId15"/>
            </p:custDataLst>
          </p:nvPr>
        </p:nvSpPr>
        <p:spPr bwMode="auto">
          <a:xfrm>
            <a:off x="1403350" y="2559050"/>
            <a:ext cx="3852863" cy="1423988"/>
          </a:xfrm>
          <a:prstGeom prst="rect">
            <a:avLst/>
          </a:prstGeom>
          <a:solidFill>
            <a:srgbClr val="C30C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7" name="Text Placeholder 9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187700" y="1393825"/>
            <a:ext cx="2825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182563" indent="-18256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182563" indent="-1809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355600" indent="-17938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538163" indent="-17621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720725" indent="-1730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15430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0002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574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146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</a:pPr>
            <a:fld id="{2A69E97A-61C2-42FD-B039-F4F412566A2D}" type="datetime'''''''''''''''''''''''''''''''''''''''''94'''''''''''''''''''">
              <a:rPr lang="en-US" sz="1600">
                <a:latin typeface="Arial"/>
                <a:cs typeface="Arial"/>
                <a:sym typeface="Arial"/>
              </a:rPr>
              <a:pPr marL="0" indent="0" algn="ctr">
                <a:spcAft>
                  <a:spcPct val="0"/>
                </a:spcAft>
              </a:pPr>
              <a:t>94</a:t>
            </a:fld>
            <a:endParaRPr lang="en-US" sz="1600" dirty="0">
              <a:latin typeface="Arial"/>
              <a:cs typeface="Arial"/>
              <a:sym typeface="Arial"/>
            </a:endParaRPr>
          </a:p>
        </p:txBody>
      </p:sp>
      <p:sp>
        <p:nvSpPr>
          <p:cNvPr id="118" name="Text Placeholder 10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853113" y="1393825"/>
            <a:ext cx="2825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182563" indent="-18256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182563" indent="-1809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355600" indent="-17938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538163" indent="-17621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720725" indent="-1730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15430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0002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574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146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</a:pPr>
            <a:fld id="{83715888-A2C7-452B-8F99-D75AA913FD8D}" type="datetime'''''''''''''''''3''''''''6'''''''''''''''''">
              <a:rPr lang="en-US" sz="1600">
                <a:latin typeface="Arial"/>
                <a:cs typeface="Arial"/>
                <a:sym typeface="Arial"/>
              </a:rPr>
              <a:pPr marL="0" indent="0" algn="ctr">
                <a:spcAft>
                  <a:spcPct val="0"/>
                </a:spcAft>
              </a:pPr>
              <a:t>36</a:t>
            </a:fld>
            <a:endParaRPr lang="en-US" sz="1600" dirty="0">
              <a:latin typeface="Arial"/>
              <a:cs typeface="Arial"/>
              <a:sym typeface="Arial"/>
            </a:endParaRPr>
          </a:p>
        </p:txBody>
      </p:sp>
      <p:sp>
        <p:nvSpPr>
          <p:cNvPr id="98" name="Rectangle 97"/>
          <p:cNvSpPr/>
          <p:nvPr>
            <p:custDataLst>
              <p:tags r:id="rId18"/>
            </p:custDataLst>
          </p:nvPr>
        </p:nvSpPr>
        <p:spPr bwMode="gray">
          <a:xfrm>
            <a:off x="5762625" y="3616325"/>
            <a:ext cx="463550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8575" tIns="0" rIns="285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0B08BEDD-93BB-4BDB-A0C8-F4889C867EB7}" type="datetime'''''''''9''''''''''''''''''''8''''''''''''''''''''''%'''">
              <a:rPr lang="en-US" sz="1600">
                <a:solidFill>
                  <a:schemeClr val="bg1"/>
                </a:solidFill>
                <a:latin typeface="Arial"/>
                <a:ea typeface="ＭＳ Ｐゴシック"/>
                <a:cs typeface="Arial"/>
                <a:sym typeface="Arial"/>
              </a:rPr>
              <a:pPr/>
              <a:t>98%</a:t>
            </a:fld>
            <a:endParaRPr lang="en-US" sz="1600" dirty="0" smtClean="0">
              <a:solidFill>
                <a:schemeClr val="bg1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05" name="Rectangle 104"/>
          <p:cNvSpPr/>
          <p:nvPr>
            <p:custDataLst>
              <p:tags r:id="rId19"/>
            </p:custDataLst>
          </p:nvPr>
        </p:nvSpPr>
        <p:spPr bwMode="gray">
          <a:xfrm>
            <a:off x="3097213" y="4735513"/>
            <a:ext cx="463550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8575" tIns="0" rIns="285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7C0C6B3A-7C43-4B36-99D1-FD83CA78939E}" type="datetime'''''''4''3''''''''''''''''''''''''''''''''''%'''">
              <a:rPr lang="en-US" sz="1600">
                <a:solidFill>
                  <a:srgbClr val="FFFFFF"/>
                </a:solidFill>
                <a:latin typeface="Arial"/>
                <a:ea typeface="ＭＳ Ｐゴシック"/>
                <a:cs typeface="Arial"/>
                <a:sym typeface="Arial"/>
              </a:rPr>
              <a:pPr/>
              <a:t>43%</a:t>
            </a:fld>
            <a:endParaRPr lang="en-US" sz="1600" dirty="0" smtClean="0">
              <a:solidFill>
                <a:srgbClr val="FFFFFF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30" name="Text Placeholder 14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746750" y="5853113"/>
            <a:ext cx="495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182563" indent="-18256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182563" indent="-1809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355600" indent="-17938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538163" indent="-17621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720725" indent="-1730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15430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0002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574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146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</a:pPr>
            <a:fld id="{429A7B76-A613-4F72-998D-AB7E07D79AB9}" type="datetime'F''''i''''x''''''''''''''''''''''''''''e''''''''''''''''''d'">
              <a:rPr lang="en-US" sz="1600">
                <a:latin typeface="Arial"/>
                <a:cs typeface="Arial"/>
                <a:sym typeface="Arial"/>
              </a:rPr>
              <a:pPr marL="0" indent="0" algn="ctr">
                <a:spcAft>
                  <a:spcPct val="0"/>
                </a:spcAft>
              </a:pPr>
              <a:t>Fixed</a:t>
            </a:fld>
            <a:endParaRPr lang="en-US" sz="1600" dirty="0">
              <a:latin typeface="Arial"/>
              <a:cs typeface="Arial"/>
              <a:sym typeface="Arial"/>
            </a:endParaRPr>
          </a:p>
        </p:txBody>
      </p:sp>
      <p:sp>
        <p:nvSpPr>
          <p:cNvPr id="131" name="Text Placeholder 1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735763" y="5853113"/>
            <a:ext cx="690563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182563" indent="-18256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182563" indent="-1809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355600" indent="-17938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538163" indent="-17621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720725" indent="-1730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15430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0002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574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146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</a:pPr>
            <a:fld id="{4895D067-610F-4A01-9434-5DF7CFC79184}" type="datetime'''I''''''''n''''''te''''''''''''r''''n''''''e''''''''''t'''">
              <a:rPr lang="en-US" sz="1600">
                <a:latin typeface="Arial"/>
                <a:cs typeface="Arial"/>
                <a:sym typeface="Arial"/>
              </a:rPr>
              <a:pPr marL="0" indent="0" algn="ctr">
                <a:spcAft>
                  <a:spcPct val="0"/>
                </a:spcAft>
              </a:pPr>
              <a:t>Internet</a:t>
            </a:fld>
            <a:endParaRPr lang="en-US" sz="1600" dirty="0">
              <a:latin typeface="Arial"/>
              <a:cs typeface="Arial"/>
              <a:sym typeface="Arial"/>
            </a:endParaRPr>
          </a:p>
        </p:txBody>
      </p:sp>
      <p:sp>
        <p:nvSpPr>
          <p:cNvPr id="106" name="Rectangle 105"/>
          <p:cNvSpPr/>
          <p:nvPr>
            <p:custDataLst>
              <p:tags r:id="rId22"/>
            </p:custDataLst>
          </p:nvPr>
        </p:nvSpPr>
        <p:spPr bwMode="gray">
          <a:xfrm>
            <a:off x="3097213" y="3148013"/>
            <a:ext cx="463550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8575" tIns="0" rIns="285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37B18062-A4AD-43B4-9D2D-A98B15BAF875}" type="datetime'''3''''''''''''''5''''''''''''''''''''''''''''''''''''''%'">
              <a:rPr lang="en-US" sz="1600">
                <a:solidFill>
                  <a:schemeClr val="bg1"/>
                </a:solidFill>
                <a:latin typeface="Arial"/>
                <a:ea typeface="ＭＳ Ｐゴシック"/>
                <a:cs typeface="Arial"/>
                <a:sym typeface="Arial"/>
              </a:rPr>
              <a:pPr/>
              <a:t>35%</a:t>
            </a:fld>
            <a:endParaRPr lang="en-US" sz="1600" dirty="0" smtClean="0">
              <a:solidFill>
                <a:schemeClr val="bg1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32" name="Text Placeholder 16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470775" y="5853113"/>
            <a:ext cx="6619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182563" indent="-18256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182563" indent="-1809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355600" indent="-17938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538163" indent="-17621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720725" indent="-1730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15430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0002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574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146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</a:pPr>
            <a:fld id="{AB4D9356-65EE-465C-9EFA-0F050029F954}" type="datetime'''''''P''''ay'''''''''' ''T''''''''''''''''''''''''''V'''''''">
              <a:rPr lang="en-US" sz="1600">
                <a:latin typeface="Arial"/>
                <a:cs typeface="Arial"/>
                <a:sym typeface="Arial"/>
              </a:rPr>
              <a:pPr marL="0" indent="0" algn="ctr">
                <a:spcAft>
                  <a:spcPct val="0"/>
                </a:spcAft>
              </a:pPr>
              <a:t>Pay TV</a:t>
            </a:fld>
            <a:endParaRPr lang="en-US" sz="1600" dirty="0">
              <a:latin typeface="Arial"/>
              <a:cs typeface="Arial"/>
              <a:sym typeface="Arial"/>
            </a:endParaRPr>
          </a:p>
        </p:txBody>
      </p:sp>
      <p:sp>
        <p:nvSpPr>
          <p:cNvPr id="129" name="Text Placeholder 1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030538" y="5853113"/>
            <a:ext cx="5969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182563" indent="-18256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182563" indent="-1809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355600" indent="-17938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538163" indent="-17621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720725" indent="-1730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15430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0002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574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146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</a:pPr>
            <a:fld id="{E92A9503-3548-4B49-8223-9B3F4398B41A}" type="datetime'''''''''Mob''''''''''''''''il''''''''''e'''''''''''''''">
              <a:rPr lang="en-US" sz="1600">
                <a:latin typeface="Arial"/>
                <a:cs typeface="Arial"/>
                <a:sym typeface="Arial"/>
              </a:rPr>
              <a:pPr marL="0" indent="0" algn="ctr">
                <a:spcAft>
                  <a:spcPct val="0"/>
                </a:spcAft>
              </a:pPr>
              <a:t>Mobile</a:t>
            </a:fld>
            <a:endParaRPr lang="en-US" sz="1600" dirty="0">
              <a:latin typeface="Arial"/>
              <a:cs typeface="Arial"/>
              <a:sym typeface="Arial"/>
            </a:endParaRPr>
          </a:p>
        </p:txBody>
      </p:sp>
      <p:sp>
        <p:nvSpPr>
          <p:cNvPr id="108" name="Rectangle 107"/>
          <p:cNvSpPr/>
          <p:nvPr>
            <p:custDataLst>
              <p:tags r:id="rId25"/>
            </p:custDataLst>
          </p:nvPr>
        </p:nvSpPr>
        <p:spPr bwMode="auto">
          <a:xfrm>
            <a:off x="609600" y="4735513"/>
            <a:ext cx="631825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F641DDB5-5A19-46B0-A151-EB3F05CB250E}" type="datetime'''''''''''L''''''''''''e''''''''''''a''''d''''e''''r'''">
              <a:rPr lang="en-US" sz="1600">
                <a:solidFill>
                  <a:srgbClr val="000000"/>
                </a:solidFill>
                <a:latin typeface="Arial"/>
                <a:ea typeface="ＭＳ Ｐゴシック"/>
                <a:cs typeface="Arial"/>
                <a:sym typeface="Arial"/>
              </a:rPr>
              <a:pPr/>
              <a:t>Leader</a:t>
            </a:fld>
            <a:endParaRPr lang="en-US" sz="1600" dirty="0" smtClean="0">
              <a:solidFill>
                <a:srgbClr val="000000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09" name="Rectangle 108"/>
          <p:cNvSpPr/>
          <p:nvPr>
            <p:custDataLst>
              <p:tags r:id="rId26"/>
            </p:custDataLst>
          </p:nvPr>
        </p:nvSpPr>
        <p:spPr bwMode="auto">
          <a:xfrm>
            <a:off x="903288" y="3148013"/>
            <a:ext cx="338138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466FB069-1674-4AD8-A2A7-501C33A75D93}" type="datetime'''''''''''''''''''''''''''''''2''''''''''n''''''d'''">
              <a:rPr lang="en-US" sz="1600">
                <a:solidFill>
                  <a:srgbClr val="000000"/>
                </a:solidFill>
                <a:latin typeface="Arial"/>
                <a:ea typeface="ＭＳ Ｐゴシック"/>
                <a:cs typeface="Arial"/>
                <a:sym typeface="Arial"/>
              </a:rPr>
              <a:pPr/>
              <a:t>2nd</a:t>
            </a:fld>
            <a:endParaRPr lang="en-US" sz="1600" dirty="0" smtClean="0">
              <a:solidFill>
                <a:srgbClr val="000000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20" name="Text Placeholder 1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521575" y="1393825"/>
            <a:ext cx="2682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182563" indent="-18256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182563" indent="-1809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355600" indent="-17938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538163" indent="-17621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720725" indent="-1730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15430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0002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574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146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</a:pPr>
            <a:fld id="{45D77179-CD17-4998-BCB9-DB597CD48307}" type="datetime'''''''''''11'''''''''''''''''''''''''''''''''''">
              <a:rPr lang="en-US" sz="1600">
                <a:latin typeface="Arial"/>
                <a:cs typeface="Arial"/>
                <a:sym typeface="Arial"/>
              </a:rPr>
              <a:pPr marL="0" indent="0" algn="ctr">
                <a:spcAft>
                  <a:spcPct val="0"/>
                </a:spcAft>
              </a:pPr>
              <a:t>11</a:t>
            </a:fld>
            <a:endParaRPr lang="en-US" sz="1600" dirty="0">
              <a:latin typeface="Arial"/>
              <a:cs typeface="Arial"/>
              <a:sym typeface="Arial"/>
            </a:endParaRPr>
          </a:p>
        </p:txBody>
      </p:sp>
      <p:sp>
        <p:nvSpPr>
          <p:cNvPr id="100" name="Rectangle 99"/>
          <p:cNvSpPr/>
          <p:nvPr>
            <p:custDataLst>
              <p:tags r:id="rId28"/>
            </p:custDataLst>
          </p:nvPr>
        </p:nvSpPr>
        <p:spPr bwMode="gray">
          <a:xfrm>
            <a:off x="7423150" y="4492625"/>
            <a:ext cx="463550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8575" tIns="0" rIns="285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3987802E-D80E-400A-A298-71B52C696C58}" type="datetime'''''''''''''''''''''''''''''55''%'''''''''''''''''''''''''''">
              <a:rPr lang="en-US" sz="1600">
                <a:solidFill>
                  <a:schemeClr val="bg1"/>
                </a:solidFill>
                <a:latin typeface="Arial"/>
                <a:ea typeface="ＭＳ Ｐゴシック"/>
                <a:cs typeface="Arial"/>
                <a:sym typeface="Arial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55%</a:t>
            </a:fld>
            <a:endParaRPr lang="en-US" sz="1600" dirty="0" smtClean="0">
              <a:solidFill>
                <a:schemeClr val="bg1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95" name="Rectangle 94"/>
          <p:cNvSpPr/>
          <p:nvPr>
            <p:custDataLst>
              <p:tags r:id="rId29"/>
            </p:custDataLst>
          </p:nvPr>
        </p:nvSpPr>
        <p:spPr bwMode="gray">
          <a:xfrm>
            <a:off x="6848475" y="3067050"/>
            <a:ext cx="463550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8575" tIns="0" rIns="285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3CCDE6D3-72E0-4AF6-B669-13FF1CA901FD}" type="datetime'''''''''''''2''''''''''''''''''''''''''5%'''''''''''''''''''''">
              <a:rPr lang="en-US" sz="1600">
                <a:solidFill>
                  <a:schemeClr val="bg1"/>
                </a:solidFill>
                <a:latin typeface="Arial"/>
                <a:ea typeface="ＭＳ Ｐゴシック"/>
                <a:cs typeface="Arial"/>
                <a:sym typeface="Arial"/>
              </a:rPr>
              <a:pPr/>
              <a:t>25%</a:t>
            </a:fld>
            <a:endParaRPr lang="en-US" sz="1600" dirty="0" smtClean="0">
              <a:solidFill>
                <a:schemeClr val="bg1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01" name="Rectangle 100"/>
          <p:cNvSpPr/>
          <p:nvPr>
            <p:custDataLst>
              <p:tags r:id="rId30"/>
            </p:custDataLst>
          </p:nvPr>
        </p:nvSpPr>
        <p:spPr bwMode="gray">
          <a:xfrm>
            <a:off x="7423150" y="3168650"/>
            <a:ext cx="463550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8575" tIns="0" rIns="285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6B508F5C-921B-4665-86CE-0EDB4E2A155B}" type="datetime'''''''''''''''1''''''0''%'''''''''''''''''''''''''">
              <a:rPr lang="en-US" sz="1600">
                <a:solidFill>
                  <a:schemeClr val="bg1"/>
                </a:solidFill>
                <a:latin typeface="Arial"/>
                <a:ea typeface="ＭＳ Ｐゴシック"/>
                <a:cs typeface="Arial"/>
                <a:sym typeface="Arial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en-US" sz="1600" dirty="0" smtClean="0">
              <a:solidFill>
                <a:schemeClr val="bg1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02" name="Rectangle 101"/>
          <p:cNvSpPr/>
          <p:nvPr>
            <p:custDataLst>
              <p:tags r:id="rId31"/>
            </p:custDataLst>
          </p:nvPr>
        </p:nvSpPr>
        <p:spPr bwMode="gray">
          <a:xfrm>
            <a:off x="7423150" y="2252663"/>
            <a:ext cx="463550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8575" tIns="0" rIns="285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C8A60C42-D104-4F24-A8C2-FFBED3F89F84}" type="datetime'''''''''''''''''''''''''''''''''''''''''''35''''''%'''''">
              <a:rPr lang="en-US" sz="1600">
                <a:solidFill>
                  <a:srgbClr val="000000"/>
                </a:solidFill>
                <a:latin typeface="Arial"/>
                <a:ea typeface="ＭＳ Ｐゴシック"/>
                <a:cs typeface="Arial"/>
                <a:sym typeface="Arial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35%</a:t>
            </a:fld>
            <a:endParaRPr lang="en-US" sz="1600" dirty="0" smtClean="0">
              <a:solidFill>
                <a:srgbClr val="000000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04" name="Rectangle 103"/>
          <p:cNvSpPr/>
          <p:nvPr>
            <p:custDataLst>
              <p:tags r:id="rId32"/>
            </p:custDataLst>
          </p:nvPr>
        </p:nvSpPr>
        <p:spPr bwMode="gray">
          <a:xfrm>
            <a:off x="6848475" y="4594225"/>
            <a:ext cx="463550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8575" tIns="0" rIns="285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FE8D109F-F144-4A89-97F6-1531B38EFB5A}" type="datetime'''''''5''''''''''''''''''''''''''''0''%'''''''''''">
              <a:rPr lang="en-US" sz="1600">
                <a:solidFill>
                  <a:schemeClr val="bg1"/>
                </a:solidFill>
                <a:latin typeface="Arial"/>
                <a:ea typeface="ＭＳ Ｐゴシック"/>
                <a:cs typeface="Arial"/>
                <a:sym typeface="Arial"/>
              </a:rPr>
              <a:pPr/>
              <a:t>50%</a:t>
            </a:fld>
            <a:endParaRPr lang="en-US" sz="1600" dirty="0" smtClean="0">
              <a:solidFill>
                <a:schemeClr val="bg1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19" name="Text Placeholder 11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938963" y="1393825"/>
            <a:ext cx="2825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182563" indent="-18256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182563" indent="-1809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355600" indent="-17938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538163" indent="-17621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720725" indent="-1730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15430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0002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574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14650" indent="-2698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</a:pPr>
            <a:fld id="{C8E14131-942F-4E33-A5A0-EB7D04BB9817}" type="datetime'''''''''''''17'''''''">
              <a:rPr lang="en-US" sz="1600">
                <a:latin typeface="Arial"/>
                <a:cs typeface="Arial"/>
                <a:sym typeface="Arial"/>
              </a:rPr>
              <a:pPr marL="0" indent="0" algn="ctr">
                <a:spcAft>
                  <a:spcPct val="0"/>
                </a:spcAft>
              </a:pPr>
              <a:t>17</a:t>
            </a:fld>
            <a:endParaRPr lang="en-US" sz="1600" dirty="0">
              <a:latin typeface="Arial"/>
              <a:cs typeface="Arial"/>
              <a:sym typeface="Arial"/>
            </a:endParaRPr>
          </a:p>
        </p:txBody>
      </p:sp>
      <p:sp>
        <p:nvSpPr>
          <p:cNvPr id="96" name="Rectangle 95"/>
          <p:cNvSpPr/>
          <p:nvPr>
            <p:custDataLst>
              <p:tags r:id="rId34"/>
            </p:custDataLst>
          </p:nvPr>
        </p:nvSpPr>
        <p:spPr bwMode="gray">
          <a:xfrm>
            <a:off x="6848475" y="2049463"/>
            <a:ext cx="463550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8575" tIns="0" rIns="285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47010D10-6A4C-4D6D-B740-794E720A9EBB}" type="datetime'''''''''2''''''''''''''''''''''''''5%'''''">
              <a:rPr lang="en-US" sz="1600">
                <a:solidFill>
                  <a:srgbClr val="000000"/>
                </a:solidFill>
                <a:latin typeface="Arial"/>
                <a:ea typeface="ＭＳ Ｐゴシック"/>
                <a:cs typeface="Arial"/>
                <a:sym typeface="Arial"/>
              </a:rPr>
              <a:pPr/>
              <a:t>25%</a:t>
            </a:fld>
            <a:endParaRPr lang="en-US" sz="1600" dirty="0" smtClean="0">
              <a:solidFill>
                <a:srgbClr val="000000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07" name="Rectangle 106"/>
          <p:cNvSpPr/>
          <p:nvPr>
            <p:custDataLst>
              <p:tags r:id="rId35"/>
            </p:custDataLst>
          </p:nvPr>
        </p:nvSpPr>
        <p:spPr bwMode="gray">
          <a:xfrm>
            <a:off x="3097213" y="1989138"/>
            <a:ext cx="463550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8575" tIns="0" rIns="285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A2602ED6-D45E-4B8E-B08D-409A60C0E2A2}" type="datetime'''''''2''''''''''''''''''''''''''''''''''''''''''2''%'''''">
              <a:rPr lang="en-US" sz="1600">
                <a:solidFill>
                  <a:schemeClr val="bg1"/>
                </a:solidFill>
                <a:latin typeface="Arial"/>
                <a:ea typeface="ＭＳ Ｐゴシック"/>
                <a:cs typeface="Arial"/>
                <a:sym typeface="Arial"/>
              </a:rPr>
              <a:pPr/>
              <a:t>22%</a:t>
            </a:fld>
            <a:endParaRPr lang="en-US" sz="1600" dirty="0" smtClean="0">
              <a:solidFill>
                <a:schemeClr val="bg1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pic>
        <p:nvPicPr>
          <p:cNvPr id="112" name="Picture 22" descr="http://www.studentskizivot.com/wp-content/uploads/2012/03/Telenor_logo_1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37" y="4503781"/>
            <a:ext cx="501104" cy="46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" descr="http://www.telekom.rs/Dokumenta/logotipi/MTS-CMYK.jpg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14594" r="8774" b="10447"/>
          <a:stretch/>
        </p:blipFill>
        <p:spPr bwMode="auto">
          <a:xfrm>
            <a:off x="1905357" y="3077533"/>
            <a:ext cx="609984" cy="38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45896" b="100000" l="4202" r="56863">
                        <a14:foregroundMark x1="21289" y1="86194" x2="21289" y2="86194"/>
                        <a14:foregroundMark x1="31092" y1="79104" x2="31092" y2="79104"/>
                        <a14:foregroundMark x1="29412" y1="69030" x2="29412" y2="69030"/>
                        <a14:foregroundMark x1="28852" y1="89925" x2="28852" y2="89925"/>
                        <a14:foregroundMark x1="29412" y1="86194" x2="29412" y2="86194"/>
                        <a14:foregroundMark x1="29412" y1="84701" x2="29412" y2="84701"/>
                        <a14:foregroundMark x1="49300" y1="66045" x2="49300" y2="66045"/>
                        <a14:foregroundMark x1="46218" y1="65672" x2="46218" y2="65672"/>
                        <a14:foregroundMark x1="35854" y1="61940" x2="35854" y2="61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2" t="50000" r="43010"/>
          <a:stretch/>
        </p:blipFill>
        <p:spPr>
          <a:xfrm>
            <a:off x="1752339" y="1787682"/>
            <a:ext cx="916020" cy="70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" name="Picture 27" descr="http://www.videomajstor.com/files/slike/news/sbb-logo.png"/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1" r="21921"/>
          <a:stretch/>
        </p:blipFill>
        <p:spPr bwMode="auto">
          <a:xfrm>
            <a:off x="5379379" y="1529896"/>
            <a:ext cx="365784" cy="3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7" descr="http://www.videomajstor.com/files/slike/news/sbb-logo.png"/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1" r="21921"/>
          <a:stretch/>
        </p:blipFill>
        <p:spPr bwMode="auto">
          <a:xfrm>
            <a:off x="6895770" y="2744136"/>
            <a:ext cx="365784" cy="3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7" descr="http://www.videomajstor.com/files/slike/news/sbb-logo.png"/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1" r="21921"/>
          <a:stretch/>
        </p:blipFill>
        <p:spPr bwMode="auto">
          <a:xfrm>
            <a:off x="7514567" y="3987395"/>
            <a:ext cx="365784" cy="3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4" descr="http://hpsr2012.etf.bg.ac.rs/Common/LogoTelekomSrbija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68" y="3078197"/>
            <a:ext cx="1836132" cy="2914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3" name="TextBox 132"/>
          <p:cNvSpPr txBox="1"/>
          <p:nvPr/>
        </p:nvSpPr>
        <p:spPr>
          <a:xfrm>
            <a:off x="498474" y="5776575"/>
            <a:ext cx="1136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000000"/>
                </a:solidFill>
                <a:ea typeface="ＭＳ Ｐゴシック" pitchFamily="34" charset="-128"/>
              </a:rPr>
              <a:t>Rev. Market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000000"/>
                </a:solidFill>
                <a:ea typeface="ＭＳ Ｐゴシック" pitchFamily="34" charset="-128"/>
              </a:rPr>
              <a:t>shares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34" name="Straight Arrow Connector 133"/>
          <p:cNvCxnSpPr/>
          <p:nvPr/>
        </p:nvCxnSpPr>
        <p:spPr bwMode="auto">
          <a:xfrm flipV="1">
            <a:off x="784224" y="5486063"/>
            <a:ext cx="0" cy="24604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03940" y="2003217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/>
              <a:t>Other</a:t>
            </a:r>
            <a:endParaRPr lang="en-US" sz="1600" dirty="0" err="1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429501" y="2111375"/>
            <a:ext cx="6647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7885113" y="2324101"/>
            <a:ext cx="246063" cy="1730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16024" y="1268760"/>
            <a:ext cx="1274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Yearly turnover,</a:t>
            </a:r>
          </a:p>
          <a:p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RSD bn</a:t>
            </a:r>
            <a:endParaRPr lang="en-US" sz="14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03350" y="1459523"/>
            <a:ext cx="610887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2"/>
          <p:cNvCxnSpPr/>
          <p:nvPr>
            <p:custDataLst>
              <p:tags r:id="rId36"/>
            </p:custDataLst>
          </p:nvPr>
        </p:nvCxnSpPr>
        <p:spPr>
          <a:xfrm>
            <a:off x="395536" y="1124744"/>
            <a:ext cx="8748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43"/>
          <p:cNvSpPr txBox="1"/>
          <p:nvPr>
            <p:custDataLst>
              <p:tags r:id="rId37"/>
            </p:custDataLst>
          </p:nvPr>
        </p:nvSpPr>
        <p:spPr>
          <a:xfrm>
            <a:off x="6732240" y="260648"/>
            <a:ext cx="2411760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dirty="0" smtClean="0">
                <a:solidFill>
                  <a:srgbClr val="FFFFFF"/>
                </a:solidFill>
                <a:latin typeface="Arial" charset="0"/>
              </a:rPr>
              <a:t>ICT market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" name="TextBox 47"/>
          <p:cNvSpPr txBox="1"/>
          <p:nvPr>
            <p:custDataLst>
              <p:tags r:id="rId38"/>
            </p:custDataLst>
          </p:nvPr>
        </p:nvSpPr>
        <p:spPr>
          <a:xfrm>
            <a:off x="216024" y="260648"/>
            <a:ext cx="395536" cy="1008112"/>
          </a:xfrm>
          <a:prstGeom prst="rect">
            <a:avLst/>
          </a:prstGeom>
          <a:solidFill>
            <a:srgbClr val="3399FF"/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elN3T56EmTfWjaptyQ_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.fpFXQXkCIR57AproJs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kqCGWyoki0bVkeAChEw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hQ0KuCZEKd50EbuNBYf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gE47uAT0iA6298fuGB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PlkZpGFUCbZJCTkaHyL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elN3T56EmTfWjaptyQ_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PlkZpGFUCbZJCTkaHyL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.fpFXQXkCIR57AproJs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kqCGWyoki0bVkeAChEw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hQ0KuCZEKd50EbuNBY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gE47uAT0iA6298fuGBo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elN3T56EmTfWjaptyQ_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.fpFXQXkCIR57AproJs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kqCGWyoki0bVkeAChEw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hQ0KuCZEKd50EbuNBYf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gE47uAT0iA6298fuGBo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elN3T56EmTfWjaptyQ_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.fpFXQXkCIR57AproJ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kqCGWyoki0bVkeAChEw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hQ0KuCZEKd50EbuNBYf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gE47uAT0iA6298fuGBo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elN3T56EmTfWjaptyQ_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.fpFXQXkCIR57AproJs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kqCGWyoki0bVkeAChEw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hQ0KuCZEKd50EbuNBYf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gE47uAT0iA6298fuGB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elN3T56EmTfWjaptyQ_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8DGiPdgEGMKmNzomvk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PHtuUlO0Wg7Hl81ERZ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elN3T56EmTfWjaptyQ_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.fpFXQXkCIR57AproJs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rI423mgEGHFau06GZLk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hQ0KuCZEKd50EbuNBYf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gE47uAT0iA6298fuGBo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elN3T56EmTfWjaptyQ_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ymHOOaUEC_EMStA4s4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Ns9s_J102pjfCWGFD.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WsyscbFE61QYjvr92U8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eelCTyOUu34_Kob7uv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7VPAjs40.NKpq0Uloml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p_FyN0406vWV.MU1FJf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y4Bp36l0e3juFqTEH7.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65FfpcY0yJsZH5iyIaS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7YFEper0CUqNJkTVNII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JCJuwdk0y42y_60Rdh6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DeOu3cDkaJJjqBg3Tq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yx5e5elE6SFWFO5x4zB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kgPHqpsUySrZhurVeAN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jcixopRUui6xhZ0Aoje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CpN2SH3EC.IK08_LCTj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blECegfkiGF9Bp5t9Ac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PjLIN6Y0Oot0QJA5iqR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CrwIy500eTm4SQAZFKP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U3ku1dGEii7Mrz2LD3j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yrJFKts0OIPvwcW.tku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lWxRKBpkiSmcROR0Ii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7D1HQcoUufeeFPHyAHI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qE1yWRuU2uN7OeDoT3c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.fpFXQXkCIR57AproJ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3XZSBSeEiy5LIFAmiaK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gE47uAT0iA6298fuGBo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elN3T56EmTfWjaptyQ_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CloUMrcE24raizPAqA5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nNavAM6kia7brWS7NG_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HVdR68TkumYpgHetCFS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92jpuRPEyYBh9DBJH51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EPP4xT20ew256cY_sxC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93a4MQMEezcOlk1pUyq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pHgMkvkESLDiyBpRoB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4s.uxoO02.wzBNXoPwW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oB6efnsUa_hzurars12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j62wxXKk275iesx9vpd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yxfAsox0qS4XpK6NI4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JIvU2C8EiBeiNmbvENd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y1dgUSREyjICK.3ZTHL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uzEhIf1EymaxD6pwC2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mLhjUV8EeihXX9WIm4x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XkJLMzkEushVeGXkmw1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TypGCEhkSlFhnZvHTgV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ZafwhNb0akJFGnLuq9d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KrI0oNd0CPeQgftHE5J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_rY695EC8EGKzFhe4y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VrEEg100Ombl_rhwrya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k4xx6HaUiXtvH0FvVt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wpKkoqB0uD4ZEnzBzFM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c7M1WxIkSiRpK8dl1h2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dWBY5bfU6JjhgSRUugE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nduO_9mke44H16JVggn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5emhmBQU6_U81iwNmzn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wRGRGMSE6lDEaoEIxMx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39euZfqkWxErvSGwr1t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55J0sNckiMdhBzW7S0Z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DIuBOtZUGOvr9kavAu9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zOEmc1LUOKQnWqhi9ew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XYhicWwkWdOeePh94UH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gE47uAT0iA6298fuGBo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jADMoN0.0Y9cmajgC2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elN3T56EmTfWjaptyQ_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.fpFXQXkCIR57AproJs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kqCGWyoki0bVkeAChEw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hQ0KuCZEKd50EbuNBYf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gE47uAT0iA6298fuGBoQ"/>
</p:tagLst>
</file>

<file path=ppt/theme/theme1.xml><?xml version="1.0" encoding="utf-8"?>
<a:theme xmlns:a="http://schemas.openxmlformats.org/drawingml/2006/main" name="1_Telenor_white_creative (2)">
  <a:themeElements>
    <a:clrScheme name="Telenor_white_creative (2)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white_creative (2)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nor_white_creative (2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white_creative (2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white_creative (2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white_creative (2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white_creative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white_creative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white_creative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white_creative (2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white_creative (2)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white_creative (2)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white_creative (2)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white_creative (2)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">
  <a:themeElements>
    <a:clrScheme name="GPU main">
      <a:dk1>
        <a:srgbClr val="000000"/>
      </a:dk1>
      <a:lt1>
        <a:srgbClr val="FFFFFF"/>
      </a:lt1>
      <a:dk2>
        <a:srgbClr val="BA9E66"/>
      </a:dk2>
      <a:lt2>
        <a:srgbClr val="A10082"/>
      </a:lt2>
      <a:accent1>
        <a:srgbClr val="00A6D6"/>
      </a:accent1>
      <a:accent2>
        <a:srgbClr val="C9DB03"/>
      </a:accent2>
      <a:accent3>
        <a:srgbClr val="7D8F29"/>
      </a:accent3>
      <a:accent4>
        <a:srgbClr val="D9D6D1"/>
      </a:accent4>
      <a:accent5>
        <a:srgbClr val="8C8F91"/>
      </a:accent5>
      <a:accent6>
        <a:srgbClr val="424A52"/>
      </a:accent6>
      <a:hlink>
        <a:srgbClr val="D95900"/>
      </a:hlink>
      <a:folHlink>
        <a:srgbClr val="F7DB17"/>
      </a:folHlink>
    </a:clrScheme>
    <a:fontScheme name="Arial novi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headEnd/>
          <a:tailEnd/>
        </a:ln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indent="1588" algn="ctr">
          <a:buClr>
            <a:schemeClr val="tx1"/>
          </a:buClr>
          <a:defRPr sz="1400" dirty="0" smtClean="0">
            <a:solidFill>
              <a:schemeClr val="tx1"/>
            </a:solidFill>
            <a:latin typeface="Verdana" pitchFamily="34" charset="0"/>
            <a:cs typeface="Arial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Verdana" pitchFamily="34" charset="0"/>
          </a:defRPr>
        </a:defPPr>
      </a:lstStyle>
    </a:txDef>
  </a:objectDefaults>
  <a:extraClrSchemeLst>
    <a:extraClrScheme>
      <a:clrScheme name="Telenor_group_white_revis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group_white_revis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lenor_white_creative">
  <a:themeElements>
    <a:clrScheme name="23_Telenor_White_version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23_Telenor_White_vers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ln>
          <a:solidFill>
            <a:srgbClr val="FF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</a:objectDefaults>
  <a:extraClrSchemeLst>
    <a:extraClrScheme>
      <a:clrScheme name="23_Telenor_White_vers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Telenor_White_vers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Telenor_White_vers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Telenor_White_vers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Telenor_White_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Telenor_White_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Telenor_White_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Telenor_White_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Telenor_White_vers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Telenor_White_vers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Telenor_White_vers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Telenor_White_version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-template_telenor_creative">
  <a:themeElements>
    <a:clrScheme name="Custom 1">
      <a:dk1>
        <a:srgbClr val="000000"/>
      </a:dk1>
      <a:lt1>
        <a:srgbClr val="FFFFFF"/>
      </a:lt1>
      <a:dk2>
        <a:srgbClr val="365FAA"/>
      </a:dk2>
      <a:lt2>
        <a:srgbClr val="E0D6B5"/>
      </a:lt2>
      <a:accent1>
        <a:srgbClr val="00ACE7"/>
      </a:accent1>
      <a:accent2>
        <a:srgbClr val="D95900"/>
      </a:accent2>
      <a:accent3>
        <a:srgbClr val="A10082"/>
      </a:accent3>
      <a:accent4>
        <a:srgbClr val="C9DB03"/>
      </a:accent4>
      <a:accent5>
        <a:srgbClr val="7D8F29"/>
      </a:accent5>
      <a:accent6>
        <a:srgbClr val="F7DB17"/>
      </a:accent6>
      <a:hlink>
        <a:srgbClr val="BA9E66"/>
      </a:hlink>
      <a:folHlink>
        <a:srgbClr val="8C8F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</TotalTime>
  <Words>923</Words>
  <Application>Microsoft Office PowerPoint</Application>
  <PresentationFormat>On-screen Show (4:3)</PresentationFormat>
  <Paragraphs>209</Paragraphs>
  <Slides>16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1_Telenor_white_creative (2)</vt:lpstr>
      <vt:lpstr>4_blank</vt:lpstr>
      <vt:lpstr>Telenor_white_creative</vt:lpstr>
      <vt:lpstr>Powerpoint-template_telenor_creative</vt:lpstr>
      <vt:lpstr>think-cell Slide</vt:lpstr>
      <vt:lpstr>ICT market in Serbia - trends and perspectives</vt:lpstr>
      <vt:lpstr>Telenor Group global footprint.</vt:lpstr>
      <vt:lpstr>PowerPoint Presentation</vt:lpstr>
      <vt:lpstr>Telenor Strategy.</vt:lpstr>
      <vt:lpstr>Main industry trends.</vt:lpstr>
      <vt:lpstr>High speed Internet everywhere will shift consumer behaviour.</vt:lpstr>
      <vt:lpstr>Future household in Serbia</vt:lpstr>
      <vt:lpstr>Networks evolution: more, higher, faster, everywhere.</vt:lpstr>
      <vt:lpstr>Snapshot of ICT market in Serbia. Key players &amp; RMS.</vt:lpstr>
      <vt:lpstr>Telenor Wholesale Service</vt:lpstr>
      <vt:lpstr>Telenor Wholesale Service</vt:lpstr>
      <vt:lpstr>Telenor Wholesale Service</vt:lpstr>
      <vt:lpstr>Telenor Wholesale Service</vt:lpstr>
      <vt:lpstr>Telenor Fixed Wholesale Service</vt:lpstr>
      <vt:lpstr>Telenor Wholesale Service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Drazen Petrovic</dc:creator>
  <cp:lastModifiedBy>Aleksandra Pekovic</cp:lastModifiedBy>
  <cp:revision>22</cp:revision>
  <dcterms:created xsi:type="dcterms:W3CDTF">2016-04-13T09:38:56Z</dcterms:created>
  <dcterms:modified xsi:type="dcterms:W3CDTF">2016-04-25T10:53:26Z</dcterms:modified>
</cp:coreProperties>
</file>